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29"/>
  </p:notesMasterIdLst>
  <p:handoutMasterIdLst>
    <p:handoutMasterId r:id="rId30"/>
  </p:handoutMasterIdLst>
  <p:sldIdLst>
    <p:sldId id="256" r:id="rId2"/>
    <p:sldId id="258" r:id="rId3"/>
    <p:sldId id="278" r:id="rId4"/>
    <p:sldId id="263" r:id="rId5"/>
    <p:sldId id="283" r:id="rId6"/>
    <p:sldId id="268" r:id="rId7"/>
    <p:sldId id="267" r:id="rId8"/>
    <p:sldId id="271" r:id="rId9"/>
    <p:sldId id="269" r:id="rId10"/>
    <p:sldId id="264" r:id="rId11"/>
    <p:sldId id="259" r:id="rId12"/>
    <p:sldId id="277" r:id="rId13"/>
    <p:sldId id="274" r:id="rId14"/>
    <p:sldId id="279" r:id="rId15"/>
    <p:sldId id="285" r:id="rId16"/>
    <p:sldId id="286" r:id="rId17"/>
    <p:sldId id="284" r:id="rId18"/>
    <p:sldId id="273" r:id="rId19"/>
    <p:sldId id="287" r:id="rId20"/>
    <p:sldId id="288" r:id="rId21"/>
    <p:sldId id="289" r:id="rId22"/>
    <p:sldId id="276" r:id="rId23"/>
    <p:sldId id="270" r:id="rId24"/>
    <p:sldId id="257" r:id="rId25"/>
    <p:sldId id="281" r:id="rId26"/>
    <p:sldId id="290"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596" autoAdjust="0"/>
  </p:normalViewPr>
  <p:slideViewPr>
    <p:cSldViewPr snapToGrid="0" snapToObjects="1">
      <p:cViewPr varScale="1">
        <p:scale>
          <a:sx n="59" d="100"/>
          <a:sy n="59" d="100"/>
        </p:scale>
        <p:origin x="-128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2"/>
    </p:cViewPr>
  </p:sorterViewPr>
  <p:notesViewPr>
    <p:cSldViewPr snapToGrid="0" snapToObjects="1">
      <p:cViewPr varScale="1">
        <p:scale>
          <a:sx n="52" d="100"/>
          <a:sy n="52" d="100"/>
        </p:scale>
        <p:origin x="-240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A69133-0DCB-C04B-B0C2-67B88F1A9A33}" type="datetimeFigureOut">
              <a:rPr lang="en-US" smtClean="0"/>
              <a:pPr/>
              <a:t>2014-10-05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81637-E94D-4047-9B2D-A2379B130AF1}" type="slidenum">
              <a:rPr lang="en-US" smtClean="0"/>
              <a:pPr/>
              <a:t>‹#›</a:t>
            </a:fld>
            <a:endParaRPr lang="en-US"/>
          </a:p>
        </p:txBody>
      </p:sp>
    </p:spTree>
    <p:extLst>
      <p:ext uri="{BB962C8B-B14F-4D97-AF65-F5344CB8AC3E}">
        <p14:creationId xmlns:p14="http://schemas.microsoft.com/office/powerpoint/2010/main" val="14871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EFE6B-E9AA-4B45-B9A0-7C2F760686AE}" type="datetimeFigureOut">
              <a:rPr lang="en-US" smtClean="0"/>
              <a:pPr/>
              <a:t>2014-10-05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065E5-A39D-AD4D-8555-F9E88CA26261}" type="slidenum">
              <a:rPr lang="en-US" smtClean="0"/>
              <a:pPr/>
              <a:t>‹#›</a:t>
            </a:fld>
            <a:endParaRPr lang="en-US"/>
          </a:p>
        </p:txBody>
      </p:sp>
    </p:spTree>
    <p:extLst>
      <p:ext uri="{BB962C8B-B14F-4D97-AF65-F5344CB8AC3E}">
        <p14:creationId xmlns:p14="http://schemas.microsoft.com/office/powerpoint/2010/main" val="2898768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a:t>
            </a:r>
            <a:r>
              <a:rPr lang="en-US" baseline="0" dirty="0" smtClean="0"/>
              <a:t> </a:t>
            </a:r>
            <a:r>
              <a:rPr lang="en-US" baseline="0" dirty="0" err="1" smtClean="0"/>
              <a:t>Williard</a:t>
            </a:r>
            <a:r>
              <a:rPr lang="en-US" baseline="0" dirty="0" smtClean="0"/>
              <a:t> from the center for safe and responsible internet use believes that there is a slightly different set of social norms that contribute to cyber bullying.  I also believe that our social norms face to face have changed as well to view cruel as cool. Let’s spend a bit of time discussing cell phones as this is an area of struggle in schools.</a:t>
            </a:r>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558065E5-A39D-AD4D-8555-F9E88CA262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15</a:t>
            </a:fld>
            <a:endParaRPr lang="en-US"/>
          </a:p>
        </p:txBody>
      </p:sp>
    </p:spTree>
    <p:extLst>
      <p:ext uri="{BB962C8B-B14F-4D97-AF65-F5344CB8AC3E}">
        <p14:creationId xmlns:p14="http://schemas.microsoft.com/office/powerpoint/2010/main" val="141921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16</a:t>
            </a:fld>
            <a:endParaRPr lang="en-US"/>
          </a:p>
        </p:txBody>
      </p:sp>
    </p:spTree>
    <p:extLst>
      <p:ext uri="{BB962C8B-B14F-4D97-AF65-F5344CB8AC3E}">
        <p14:creationId xmlns:p14="http://schemas.microsoft.com/office/powerpoint/2010/main" val="285902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17</a:t>
            </a:fld>
            <a:endParaRPr lang="en-US"/>
          </a:p>
        </p:txBody>
      </p:sp>
    </p:spTree>
    <p:extLst>
      <p:ext uri="{BB962C8B-B14F-4D97-AF65-F5344CB8AC3E}">
        <p14:creationId xmlns:p14="http://schemas.microsoft.com/office/powerpoint/2010/main" val="384977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a:t>
            </a:r>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19</a:t>
            </a:fld>
            <a:endParaRPr lang="en-US"/>
          </a:p>
        </p:txBody>
      </p:sp>
    </p:spTree>
    <p:extLst>
      <p:ext uri="{BB962C8B-B14F-4D97-AF65-F5344CB8AC3E}">
        <p14:creationId xmlns:p14="http://schemas.microsoft.com/office/powerpoint/2010/main" val="111978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20</a:t>
            </a:fld>
            <a:endParaRPr lang="en-US"/>
          </a:p>
        </p:txBody>
      </p:sp>
    </p:spTree>
    <p:extLst>
      <p:ext uri="{BB962C8B-B14F-4D97-AF65-F5344CB8AC3E}">
        <p14:creationId xmlns:p14="http://schemas.microsoft.com/office/powerpoint/2010/main" val="2750210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21</a:t>
            </a:fld>
            <a:endParaRPr lang="en-US"/>
          </a:p>
        </p:txBody>
      </p:sp>
    </p:spTree>
    <p:extLst>
      <p:ext uri="{BB962C8B-B14F-4D97-AF65-F5344CB8AC3E}">
        <p14:creationId xmlns:p14="http://schemas.microsoft.com/office/powerpoint/2010/main" val="80173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8065E5-A39D-AD4D-8555-F9E88CA262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065E5-A39D-AD4D-8555-F9E88CA26261}" type="slidenum">
              <a:rPr lang="en-US" smtClean="0"/>
              <a:pPr/>
              <a:t>26</a:t>
            </a:fld>
            <a:endParaRPr lang="en-US"/>
          </a:p>
        </p:txBody>
      </p:sp>
    </p:spTree>
    <p:extLst>
      <p:ext uri="{BB962C8B-B14F-4D97-AF65-F5344CB8AC3E}">
        <p14:creationId xmlns:p14="http://schemas.microsoft.com/office/powerpoint/2010/main" val="979036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5</a:t>
            </a:fld>
            <a:endParaRPr lang="en-US"/>
          </a:p>
        </p:txBody>
      </p:sp>
    </p:spTree>
    <p:extLst>
      <p:ext uri="{BB962C8B-B14F-4D97-AF65-F5344CB8AC3E}">
        <p14:creationId xmlns:p14="http://schemas.microsoft.com/office/powerpoint/2010/main" val="75118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Arial" pitchFamily="-112" charset="0"/>
              <a:ea typeface="Arial" pitchFamily="-112" charset="0"/>
              <a:cs typeface="Arial" pitchFamily="-112" charset="0"/>
              <a:sym typeface="Arial" pitchFamily="-112" charset="0"/>
            </a:endParaRPr>
          </a:p>
        </p:txBody>
      </p:sp>
      <p:sp>
        <p:nvSpPr>
          <p:cNvPr id="4" name="Slide Number Placeholder 3"/>
          <p:cNvSpPr>
            <a:spLocks noGrp="1"/>
          </p:cNvSpPr>
          <p:nvPr>
            <p:ph type="sldNum" sz="quarter" idx="10"/>
          </p:nvPr>
        </p:nvSpPr>
        <p:spPr/>
        <p:txBody>
          <a:bodyPr/>
          <a:lstStyle/>
          <a:p>
            <a:fld id="{558065E5-A39D-AD4D-8555-F9E88CA262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065E5-A39D-AD4D-8555-F9E88CA262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72AB9F51-C26B-4644-AC7E-A618488A626A}" type="datetimeFigureOut">
              <a:rPr lang="en-US" smtClean="0"/>
              <a:pPr/>
              <a:t>2014-10-05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CA"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A5845-05FA-2644-910A-7EE2D74BFA4D}"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A5845-05FA-2644-910A-7EE2D74BFA4D}"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8FD4F0E5-78D0-3A46-9EEF-DB2973D9124A}" type="datetimeFigureOut">
              <a:rPr lang="en-US" smtClean="0"/>
              <a:pPr/>
              <a:t>2014-10-05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A5845-05FA-2644-910A-7EE2D74BFA4D}"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A5845-05FA-2644-910A-7EE2D74BFA4D}"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CA"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CA"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2AAB499-F5DE-4BE5-BB26-90CC428051F7}" type="datetime1">
              <a:rPr lang="en-US" smtClean="0"/>
              <a:pPr/>
              <a:t>2014-10-05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A5845-05FA-2644-910A-7EE2D74BFA4D}"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A5845-05FA-2644-910A-7EE2D74BFA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A5845-05FA-2644-910A-7EE2D74BFA4D}"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A5845-05FA-2644-910A-7EE2D74BFA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CA"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D4F0E5-78D0-3A46-9EEF-DB2973D9124A}" type="datetimeFigureOut">
              <a:rPr lang="en-US" smtClean="0"/>
              <a:pPr/>
              <a:t>2014-10-05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A5845-05FA-2644-910A-7EE2D74BFA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6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F0E5-78D0-3A46-9EEF-DB2973D9124A}" type="datetimeFigureOut">
              <a:rPr lang="en-US" smtClean="0"/>
              <a:pPr/>
              <a:t>2014-10-05</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AA5845-05FA-2644-910A-7EE2D74BFA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bfT2qqrqzg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education.alberta.ca/admin/supportingstudent/safeschools.aspx" TargetMode="External"/><Relationship Id="rId4" Type="http://schemas.openxmlformats.org/officeDocument/2006/relationships/hyperlink" Target="http://mediasmarts.ca/" TargetMode="External"/><Relationship Id="rId5" Type="http://schemas.openxmlformats.org/officeDocument/2006/relationships/hyperlink" Target="http://mediasmarts.ca/sites/mediasmarts/files/pdfs/lesson-plan/Lesson_Winning_Cyber_Security_Game.pdf" TargetMode="External"/><Relationship Id="rId6" Type="http://schemas.openxmlformats.org/officeDocument/2006/relationships/hyperlink" Target="http://www.iste.org/" TargetMode="External"/><Relationship Id="rId7" Type="http://schemas.openxmlformats.org/officeDocument/2006/relationships/hyperlink" Target="http://www.prevnet.ca/" TargetMode="External"/><Relationship Id="rId8" Type="http://schemas.openxmlformats.org/officeDocument/2006/relationships/hyperlink" Target="http://cehs15.unl.edu/cms/index.php?s=2&amp;p=124"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Teaching in the 21</a:t>
            </a:r>
            <a:r>
              <a:rPr lang="en-US" baseline="30000" dirty="0" smtClean="0"/>
              <a:t>st</a:t>
            </a:r>
            <a:r>
              <a:rPr lang="en-US" dirty="0" smtClean="0"/>
              <a:t> Century: </a:t>
            </a:r>
            <a:br>
              <a:rPr lang="en-US" dirty="0" smtClean="0"/>
            </a:br>
            <a:r>
              <a:rPr lang="en-US" dirty="0" smtClean="0"/>
              <a:t>CYBER-BULLYING</a:t>
            </a:r>
            <a:endParaRPr lang="en-US" dirty="0"/>
          </a:p>
        </p:txBody>
      </p:sp>
      <p:sp>
        <p:nvSpPr>
          <p:cNvPr id="15" name="Subtitle 14"/>
          <p:cNvSpPr>
            <a:spLocks noGrp="1"/>
          </p:cNvSpPr>
          <p:nvPr>
            <p:ph type="subTitle" idx="1"/>
          </p:nvPr>
        </p:nvSpPr>
        <p:spPr>
          <a:xfrm>
            <a:off x="3327401" y="3711387"/>
            <a:ext cx="5697727" cy="1236609"/>
          </a:xfrm>
        </p:spPr>
        <p:txBody>
          <a:bodyPr>
            <a:normAutofit fontScale="92500"/>
          </a:bodyPr>
          <a:lstStyle/>
          <a:p>
            <a:r>
              <a:rPr lang="en-US" dirty="0" smtClean="0">
                <a:solidFill>
                  <a:schemeClr val="tx1"/>
                </a:solidFill>
              </a:rPr>
              <a:t>Dr. Robin Bright</a:t>
            </a:r>
          </a:p>
          <a:p>
            <a:r>
              <a:rPr lang="en-US" dirty="0" smtClean="0">
                <a:solidFill>
                  <a:schemeClr val="tx1"/>
                </a:solidFill>
              </a:rPr>
              <a:t>Education Undergraduate Society, Faculty of Education ANTI-BULLYING CAMPAIGN</a:t>
            </a:r>
          </a:p>
          <a:p>
            <a:endParaRPr lang="en-US" dirty="0"/>
          </a:p>
        </p:txBody>
      </p:sp>
      <p:pic>
        <p:nvPicPr>
          <p:cNvPr id="6" name="Picture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7961" y="239580"/>
            <a:ext cx="1117167" cy="1572768"/>
          </a:xfrm>
          <a:prstGeom prst="rect">
            <a:avLst/>
          </a:prstGeom>
          <a:noFill/>
          <a:ln w="12700">
            <a:noFill/>
            <a:miter lim="800000"/>
            <a:headEnd/>
            <a:tailEnd/>
          </a:ln>
        </p:spPr>
      </p:pic>
      <p:pic>
        <p:nvPicPr>
          <p:cNvPr id="5" name="Picture 4" descr="MP90038728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819912"/>
            <a:ext cx="3657600" cy="2609088"/>
          </a:xfrm>
          <a:prstGeom prst="rect">
            <a:avLst/>
          </a:prstGeom>
          <a:effectLst>
            <a:glow rad="101600">
              <a:schemeClr val="accent3">
                <a:lumMod val="50000"/>
                <a:alpha val="27000"/>
              </a:schemeClr>
            </a:glow>
            <a:softEdge rad="266700"/>
          </a:effectLst>
          <a:scene3d>
            <a:camera prst="orthographicFront">
              <a:rot lat="0" lon="2400000" rev="0"/>
            </a:camera>
            <a:lightRig rig="threePt" dir="t"/>
          </a:scene3d>
        </p:spPr>
      </p:pic>
      <p:sp>
        <p:nvSpPr>
          <p:cNvPr id="2" name="TextBox 1"/>
          <p:cNvSpPr txBox="1"/>
          <p:nvPr/>
        </p:nvSpPr>
        <p:spPr>
          <a:xfrm>
            <a:off x="4746345" y="5101207"/>
            <a:ext cx="4059374" cy="923330"/>
          </a:xfrm>
          <a:prstGeom prst="rect">
            <a:avLst/>
          </a:prstGeom>
          <a:noFill/>
        </p:spPr>
        <p:txBody>
          <a:bodyPr wrap="square" rtlCol="0">
            <a:spAutoFit/>
          </a:bodyPr>
          <a:lstStyle/>
          <a:p>
            <a:r>
              <a:rPr lang="en-US" dirty="0" smtClean="0"/>
              <a:t>Monday, October 6, 2014</a:t>
            </a:r>
          </a:p>
          <a:p>
            <a:r>
              <a:rPr lang="en-US" dirty="0" smtClean="0"/>
              <a:t>University of Lethbridge</a:t>
            </a:r>
          </a:p>
          <a:p>
            <a:r>
              <a:rPr lang="en-US" dirty="0" smtClean="0"/>
              <a:t>Lethbridge, Alberta</a:t>
            </a:r>
            <a:endParaRPr lang="en-US" dirty="0"/>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Cyberbullying</a:t>
            </a:r>
            <a:endParaRPr lang="en-US" dirty="0"/>
          </a:p>
        </p:txBody>
      </p:sp>
      <p:sp>
        <p:nvSpPr>
          <p:cNvPr id="3" name="Content Placeholder 2"/>
          <p:cNvSpPr>
            <a:spLocks noGrp="1"/>
          </p:cNvSpPr>
          <p:nvPr>
            <p:ph idx="1"/>
          </p:nvPr>
        </p:nvSpPr>
        <p:spPr/>
        <p:txBody>
          <a:bodyPr/>
          <a:lstStyle/>
          <a:p>
            <a:pPr marL="266700" indent="-266700">
              <a:spcBef>
                <a:spcPct val="0"/>
              </a:spcBef>
              <a:buSzPct val="125000"/>
            </a:pPr>
            <a:r>
              <a:rPr lang="en-US" dirty="0" smtClean="0">
                <a:latin typeface="Arial" pitchFamily="-112" charset="0"/>
                <a:ea typeface="Arial" pitchFamily="-112" charset="0"/>
                <a:cs typeface="Arial" pitchFamily="-112" charset="0"/>
                <a:sym typeface="Arial" pitchFamily="-112" charset="0"/>
              </a:rPr>
              <a:t>37% know someone who has been bullied online</a:t>
            </a:r>
            <a:endParaRPr lang="en-US" dirty="0" smtClean="0">
              <a:latin typeface="Arial" pitchFamily="-112" charset="0"/>
              <a:sym typeface="Arial" pitchFamily="-112" charset="0"/>
            </a:endParaRPr>
          </a:p>
          <a:p>
            <a:pPr marL="266700" indent="-266700">
              <a:spcBef>
                <a:spcPct val="0"/>
              </a:spcBef>
              <a:buSzPct val="125000"/>
            </a:pPr>
            <a:r>
              <a:rPr lang="en-US" dirty="0" smtClean="0">
                <a:latin typeface="Arial" pitchFamily="-112" charset="0"/>
                <a:ea typeface="Arial" pitchFamily="-112" charset="0"/>
                <a:cs typeface="Arial" pitchFamily="-112" charset="0"/>
                <a:sym typeface="Arial" pitchFamily="-112" charset="0"/>
              </a:rPr>
              <a:t>19% have been bullied themselves online (target)</a:t>
            </a:r>
            <a:endParaRPr lang="en-US" dirty="0" smtClean="0">
              <a:latin typeface="Arial" pitchFamily="-112" charset="0"/>
              <a:sym typeface="Arial" pitchFamily="-112" charset="0"/>
            </a:endParaRPr>
          </a:p>
          <a:p>
            <a:pPr marL="266700" indent="-266700">
              <a:spcBef>
                <a:spcPct val="0"/>
              </a:spcBef>
              <a:buSzPct val="125000"/>
            </a:pPr>
            <a:r>
              <a:rPr lang="en-US" dirty="0" smtClean="0">
                <a:latin typeface="Arial" pitchFamily="-112" charset="0"/>
                <a:ea typeface="Arial" pitchFamily="-112" charset="0"/>
                <a:cs typeface="Arial" pitchFamily="-112" charset="0"/>
                <a:sym typeface="Arial" pitchFamily="-112" charset="0"/>
              </a:rPr>
              <a:t>17% have bullied others online</a:t>
            </a:r>
            <a:endParaRPr lang="en-US" dirty="0" smtClean="0">
              <a:latin typeface="Arial" pitchFamily="-112" charset="0"/>
              <a:sym typeface="Arial" pitchFamily="-112" charset="0"/>
            </a:endParaRPr>
          </a:p>
          <a:p>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4979" y="4000500"/>
            <a:ext cx="3621821" cy="2425700"/>
          </a:xfrm>
          <a:prstGeom prst="rect">
            <a:avLst/>
          </a:prstGeom>
          <a:noFill/>
          <a:ln w="25400">
            <a:noFill/>
            <a:miter lim="800000"/>
            <a:headEnd/>
            <a:tailEnd/>
          </a:ln>
          <a:effectLst>
            <a:outerShdw blurRad="127000" dist="76199" dir="2700000" algn="ctr" rotWithShape="0">
              <a:schemeClr val="bg2">
                <a:alpha val="75000"/>
              </a:schemeClr>
            </a:outerShdw>
          </a:effectLst>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Social Norms (</a:t>
            </a:r>
            <a:r>
              <a:rPr lang="en-US" dirty="0" err="1" smtClean="0"/>
              <a:t>cyberbully.org</a:t>
            </a:r>
            <a:r>
              <a:rPr lang="en-US" dirty="0" smtClean="0"/>
              <a:t>)</a:t>
            </a:r>
            <a:endParaRPr lang="en-US" dirty="0"/>
          </a:p>
        </p:txBody>
      </p:sp>
      <p:sp>
        <p:nvSpPr>
          <p:cNvPr id="3" name="Content Placeholder 2"/>
          <p:cNvSpPr>
            <a:spLocks noGrp="1"/>
          </p:cNvSpPr>
          <p:nvPr>
            <p:ph idx="1"/>
          </p:nvPr>
        </p:nvSpPr>
        <p:spPr>
          <a:xfrm>
            <a:off x="457200" y="2057401"/>
            <a:ext cx="8229600" cy="4459196"/>
          </a:xfrm>
        </p:spPr>
        <p:txBody>
          <a:bodyPr>
            <a:normAutofit fontScale="92500"/>
          </a:bodyPr>
          <a:lstStyle/>
          <a:p>
            <a:pPr>
              <a:lnSpc>
                <a:spcPct val="90000"/>
              </a:lnSpc>
            </a:pPr>
            <a:r>
              <a:rPr lang="en-US" dirty="0" smtClean="0">
                <a:latin typeface="Arial" pitchFamily="-112" charset="0"/>
                <a:sym typeface="Arial" pitchFamily="-112" charset="0"/>
              </a:rPr>
              <a:t>Life online is just a game.</a:t>
            </a:r>
          </a:p>
          <a:p>
            <a:pPr>
              <a:lnSpc>
                <a:spcPct val="90000"/>
              </a:lnSpc>
            </a:pPr>
            <a:r>
              <a:rPr lang="en-US" dirty="0" smtClean="0">
                <a:latin typeface="Arial" pitchFamily="-112" charset="0"/>
                <a:sym typeface="Arial" pitchFamily="-112" charset="0"/>
              </a:rPr>
              <a:t>Look at me. I am significant. </a:t>
            </a:r>
          </a:p>
          <a:p>
            <a:pPr>
              <a:lnSpc>
                <a:spcPct val="90000"/>
              </a:lnSpc>
            </a:pPr>
            <a:r>
              <a:rPr lang="en-US" dirty="0" smtClean="0">
                <a:latin typeface="Arial" pitchFamily="-112" charset="0"/>
                <a:sym typeface="Arial" pitchFamily="-112" charset="0"/>
              </a:rPr>
              <a:t>It’s not me- it’s my online persona.</a:t>
            </a:r>
          </a:p>
          <a:p>
            <a:pPr>
              <a:lnSpc>
                <a:spcPct val="90000"/>
              </a:lnSpc>
            </a:pPr>
            <a:r>
              <a:rPr lang="en-US" dirty="0" smtClean="0">
                <a:latin typeface="Arial" pitchFamily="-112" charset="0"/>
                <a:sym typeface="Arial" pitchFamily="-112" charset="0"/>
              </a:rPr>
              <a:t>What happens online stays online and has no real world consequences.</a:t>
            </a:r>
          </a:p>
          <a:p>
            <a:pPr>
              <a:lnSpc>
                <a:spcPct val="90000"/>
              </a:lnSpc>
            </a:pPr>
            <a:r>
              <a:rPr lang="en-US" dirty="0" smtClean="0">
                <a:latin typeface="Arial" pitchFamily="-112" charset="0"/>
                <a:sym typeface="Arial" pitchFamily="-112" charset="0"/>
              </a:rPr>
              <a:t>If the internet lets me do it, it must be okay.</a:t>
            </a:r>
          </a:p>
          <a:p>
            <a:pPr>
              <a:lnSpc>
                <a:spcPct val="90000"/>
              </a:lnSpc>
            </a:pPr>
            <a:r>
              <a:rPr lang="en-US" dirty="0" smtClean="0">
                <a:latin typeface="Arial" pitchFamily="-112" charset="0"/>
                <a:sym typeface="Arial" pitchFamily="-112" charset="0"/>
              </a:rPr>
              <a:t>Only the people I intend to see what I post will look at it. </a:t>
            </a:r>
          </a:p>
          <a:p>
            <a:pPr>
              <a:lnSpc>
                <a:spcPct val="90000"/>
              </a:lnSpc>
            </a:pPr>
            <a:r>
              <a:rPr lang="en-US" dirty="0" smtClean="0">
                <a:latin typeface="Arial" pitchFamily="-112" charset="0"/>
                <a:sym typeface="Arial" pitchFamily="-112" charset="0"/>
              </a:rPr>
              <a:t>I have the right to free speech; to write or post anything I want regardless of the harm it may cause another person.  </a:t>
            </a:r>
          </a:p>
          <a:p>
            <a:endParaRPr lang="en-US" dirty="0"/>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5250" y="1752600"/>
            <a:ext cx="9048750" cy="2895600"/>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a:t>
            </a:r>
            <a:endParaRPr lang="en-US" dirty="0"/>
          </a:p>
        </p:txBody>
      </p:sp>
      <p:sp>
        <p:nvSpPr>
          <p:cNvPr id="3" name="Content Placeholder 2"/>
          <p:cNvSpPr>
            <a:spLocks noGrp="1"/>
          </p:cNvSpPr>
          <p:nvPr>
            <p:ph idx="1"/>
          </p:nvPr>
        </p:nvSpPr>
        <p:spPr>
          <a:xfrm>
            <a:off x="0" y="1645558"/>
            <a:ext cx="8686800" cy="4602163"/>
          </a:xfrm>
        </p:spPr>
        <p:txBody>
          <a:bodyPr/>
          <a:lstStyle/>
          <a:p>
            <a:pPr>
              <a:buFont typeface="Gill Sans" charset="0"/>
              <a:buChar char="•"/>
              <a:defRPr/>
            </a:pPr>
            <a:r>
              <a:rPr lang="en-US" sz="3200" dirty="0" smtClean="0">
                <a:sym typeface="Gill Sans" charset="0"/>
              </a:rPr>
              <a:t>Parents provide them for safety</a:t>
            </a:r>
          </a:p>
          <a:p>
            <a:pPr>
              <a:buFont typeface="Gill Sans" charset="0"/>
              <a:buChar char="•"/>
              <a:defRPr/>
            </a:pPr>
            <a:r>
              <a:rPr lang="en-US" sz="3200" dirty="0" smtClean="0">
                <a:sym typeface="Gill Sans" charset="0"/>
              </a:rPr>
              <a:t>Youth use them for texting (avg. 81 daily)</a:t>
            </a:r>
          </a:p>
          <a:p>
            <a:pPr>
              <a:buFont typeface="Gill Sans" charset="0"/>
              <a:buChar char="•"/>
              <a:defRPr/>
            </a:pPr>
            <a:r>
              <a:rPr lang="en-US" sz="3200" dirty="0" smtClean="0">
                <a:sym typeface="Gill Sans" charset="0"/>
              </a:rPr>
              <a:t>Under 14 , consider no text, no camera.</a:t>
            </a:r>
          </a:p>
          <a:p>
            <a:pPr>
              <a:buFont typeface="Gill Sans" charset="0"/>
              <a:buChar char="•"/>
              <a:defRPr/>
            </a:pPr>
            <a:r>
              <a:rPr lang="en-US" sz="3200" dirty="0" smtClean="0">
                <a:sym typeface="Gill Sans" charset="0"/>
              </a:rPr>
              <a:t>Adults model appropriate usage.</a:t>
            </a:r>
          </a:p>
          <a:p>
            <a:pPr>
              <a:buFont typeface="Gill Sans" charset="0"/>
              <a:buChar char="•"/>
              <a:defRPr/>
            </a:pPr>
            <a:r>
              <a:rPr lang="en-US" sz="3200" dirty="0" smtClean="0">
                <a:sym typeface="Gill Sans" charset="0"/>
              </a:rPr>
              <a:t>School policies must  educate.</a:t>
            </a:r>
          </a:p>
          <a:p>
            <a:pPr marL="266700" indent="-266700">
              <a:spcBef>
                <a:spcPct val="0"/>
              </a:spcBef>
              <a:buSzPct val="125000"/>
              <a:buNone/>
              <a:defRPr/>
            </a:pPr>
            <a:endParaRPr lang="en-US" sz="3200" dirty="0" smtClean="0">
              <a:latin typeface="Arial" charset="0"/>
              <a:sym typeface="Arial" charset="0"/>
            </a:endParaRPr>
          </a:p>
          <a:p>
            <a:endParaRPr lang="en-US" dirty="0"/>
          </a:p>
        </p:txBody>
      </p:sp>
      <p:pic>
        <p:nvPicPr>
          <p:cNvPr id="4" name="Picture 3" descr="_text danger.jpg"/>
          <p:cNvPicPr>
            <a:picLocks noChangeAspect="1"/>
          </p:cNvPicPr>
          <p:nvPr/>
        </p:nvPicPr>
        <p:blipFill>
          <a:blip r:embed="rId3"/>
          <a:stretch>
            <a:fillRect/>
          </a:stretch>
        </p:blipFill>
        <p:spPr>
          <a:xfrm>
            <a:off x="5969000" y="4394200"/>
            <a:ext cx="3175000" cy="2463800"/>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a:t>
            </a:r>
            <a:r>
              <a:rPr lang="en-US" dirty="0" err="1" smtClean="0"/>
              <a:t>cyberbullies</a:t>
            </a:r>
            <a:r>
              <a:rPr lang="en-US" dirty="0" smtClean="0"/>
              <a:t>?</a:t>
            </a:r>
            <a:endParaRPr lang="en-US" dirty="0"/>
          </a:p>
        </p:txBody>
      </p:sp>
      <p:pic>
        <p:nvPicPr>
          <p:cNvPr id="4" name="Content Placeholder 3" descr="MP900400207.JPG"/>
          <p:cNvPicPr>
            <a:picLocks noGrp="1" noChangeAspect="1"/>
          </p:cNvPicPr>
          <p:nvPr>
            <p:ph idx="1"/>
          </p:nvPr>
        </p:nvPicPr>
        <p:blipFill>
          <a:blip r:embed="rId3" cstate="email">
            <a:extLst>
              <a:ext uri="{28A0092B-C50C-407E-A947-70E740481C1C}">
                <a14:useLocalDpi xmlns:a14="http://schemas.microsoft.com/office/drawing/2010/main"/>
              </a:ext>
            </a:extLst>
          </a:blip>
          <a:srcRect l="-53846" r="-53846"/>
          <a:stretch>
            <a:fillRect/>
          </a:stretch>
        </p:blipFill>
        <p:spPr>
          <a:xfrm>
            <a:off x="2151167" y="2057401"/>
            <a:ext cx="8674710" cy="4176712"/>
          </a:xfrm>
        </p:spPr>
      </p:pic>
      <p:pic>
        <p:nvPicPr>
          <p:cNvPr id="5" name="Picture 4" descr="MP900448515-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8286" y="2057401"/>
            <a:ext cx="2795981" cy="41767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Teacher Response to </a:t>
            </a:r>
            <a:r>
              <a:rPr lang="en-US" dirty="0" err="1" smtClean="0"/>
              <a:t>Cyberbullying</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Mishna</a:t>
            </a:r>
            <a:r>
              <a:rPr lang="en-US" dirty="0" smtClean="0"/>
              <a:t> et. al (2005) found that…</a:t>
            </a:r>
          </a:p>
          <a:p>
            <a:pPr marL="0" indent="0">
              <a:buNone/>
            </a:pPr>
            <a:r>
              <a:rPr lang="en-US" sz="3600" dirty="0" smtClean="0"/>
              <a:t>“Teacher training is critical in identifying and responding to (cyber)bullying. Teachers require, and want, further training to increase their confidence and competence in this area.”</a:t>
            </a:r>
          </a:p>
          <a:p>
            <a:endParaRPr lang="en-US" dirty="0"/>
          </a:p>
        </p:txBody>
      </p:sp>
    </p:spTree>
    <p:extLst>
      <p:ext uri="{BB962C8B-B14F-4D97-AF65-F5344CB8AC3E}">
        <p14:creationId xmlns:p14="http://schemas.microsoft.com/office/powerpoint/2010/main" val="4246020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education</a:t>
            </a:r>
            <a:endParaRPr lang="en-US" dirty="0"/>
          </a:p>
        </p:txBody>
      </p:sp>
      <p:sp>
        <p:nvSpPr>
          <p:cNvPr id="3" name="Content Placeholder 2"/>
          <p:cNvSpPr>
            <a:spLocks noGrp="1"/>
          </p:cNvSpPr>
          <p:nvPr>
            <p:ph idx="1"/>
          </p:nvPr>
        </p:nvSpPr>
        <p:spPr/>
        <p:txBody>
          <a:bodyPr>
            <a:normAutofit/>
          </a:bodyPr>
          <a:lstStyle/>
          <a:p>
            <a:pPr marL="0" lvl="8" indent="0">
              <a:spcBef>
                <a:spcPts val="2000"/>
              </a:spcBef>
              <a:buClr>
                <a:schemeClr val="accent1"/>
              </a:buClr>
              <a:buSzPct val="90000"/>
              <a:buNone/>
            </a:pPr>
            <a:r>
              <a:rPr lang="en-US" sz="2400" b="1" dirty="0"/>
              <a:t>Teachers </a:t>
            </a:r>
            <a:r>
              <a:rPr lang="en-US" sz="2400" b="1" dirty="0" smtClean="0"/>
              <a:t>need:</a:t>
            </a:r>
          </a:p>
          <a:p>
            <a:pPr marL="514350" lvl="8" indent="-514350">
              <a:spcBef>
                <a:spcPts val="2000"/>
              </a:spcBef>
              <a:buClr>
                <a:schemeClr val="accent1"/>
              </a:buClr>
              <a:buSzPct val="90000"/>
              <a:buFont typeface="+mj-lt"/>
              <a:buAutoNum type="arabicPeriod"/>
            </a:pPr>
            <a:r>
              <a:rPr lang="en-US" sz="2600" b="1" dirty="0"/>
              <a:t>T</a:t>
            </a:r>
            <a:r>
              <a:rPr lang="en-US" sz="2600" b="1" dirty="0" smtClean="0"/>
              <a:t>o </a:t>
            </a:r>
            <a:r>
              <a:rPr lang="en-US" sz="2600" b="1" dirty="0"/>
              <a:t>have a </a:t>
            </a:r>
            <a:r>
              <a:rPr lang="en-US" sz="2600" b="1" dirty="0">
                <a:latin typeface="Arial Black"/>
                <a:cs typeface="Arial Black"/>
              </a:rPr>
              <a:t>clear definition of bullying</a:t>
            </a:r>
          </a:p>
          <a:p>
            <a:pPr marL="457200" indent="-457200">
              <a:buFont typeface="+mj-lt"/>
              <a:buAutoNum type="arabicPeriod"/>
            </a:pPr>
            <a:r>
              <a:rPr lang="en-US" dirty="0" smtClean="0"/>
              <a:t>To know that their understanding </a:t>
            </a:r>
            <a:r>
              <a:rPr lang="en-US" dirty="0"/>
              <a:t>and response can have an effect of students</a:t>
            </a:r>
          </a:p>
          <a:p>
            <a:pPr marL="457200" indent="-457200">
              <a:buFont typeface="+mj-lt"/>
              <a:buAutoNum type="arabicPeriod"/>
            </a:pPr>
            <a:r>
              <a:rPr lang="en-US" dirty="0" smtClean="0"/>
              <a:t>To recognize </a:t>
            </a:r>
            <a:r>
              <a:rPr lang="en-US" dirty="0"/>
              <a:t>inconsistencies </a:t>
            </a:r>
            <a:r>
              <a:rPr lang="en-US" dirty="0" smtClean="0"/>
              <a:t>between </a:t>
            </a:r>
            <a:r>
              <a:rPr lang="en-US" dirty="0"/>
              <a:t>their views and their </a:t>
            </a:r>
            <a:r>
              <a:rPr lang="en-US" dirty="0" smtClean="0"/>
              <a:t>reactions </a:t>
            </a:r>
            <a:r>
              <a:rPr lang="en-US" dirty="0"/>
              <a:t>to </a:t>
            </a:r>
            <a:r>
              <a:rPr lang="en-US" dirty="0" err="1"/>
              <a:t>cyberbullying</a:t>
            </a:r>
            <a:endParaRPr lang="en-US" dirty="0"/>
          </a:p>
          <a:p>
            <a:pPr marL="457200" indent="-457200">
              <a:buFont typeface="+mj-lt"/>
              <a:buAutoNum type="arabicPeriod"/>
            </a:pPr>
            <a:r>
              <a:rPr lang="en-US" dirty="0" smtClean="0"/>
              <a:t>To know </a:t>
            </a:r>
            <a:r>
              <a:rPr lang="en-US" dirty="0"/>
              <a:t>a child’s view may differ from their own</a:t>
            </a:r>
          </a:p>
          <a:p>
            <a:endParaRPr lang="en-US" dirty="0"/>
          </a:p>
        </p:txBody>
      </p:sp>
    </p:spTree>
    <p:extLst>
      <p:ext uri="{BB962C8B-B14F-4D97-AF65-F5344CB8AC3E}">
        <p14:creationId xmlns:p14="http://schemas.microsoft.com/office/powerpoint/2010/main" val="41612216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Adults in Positive Intervention</a:t>
            </a:r>
            <a:endParaRPr lang="en-US" dirty="0"/>
          </a:p>
        </p:txBody>
      </p:sp>
      <p:sp>
        <p:nvSpPr>
          <p:cNvPr id="3" name="Content Placeholder 2"/>
          <p:cNvSpPr>
            <a:spLocks noGrp="1"/>
          </p:cNvSpPr>
          <p:nvPr>
            <p:ph idx="1"/>
          </p:nvPr>
        </p:nvSpPr>
        <p:spPr/>
        <p:txBody>
          <a:bodyPr/>
          <a:lstStyle/>
          <a:p>
            <a:r>
              <a:rPr lang="en-US" dirty="0" smtClean="0"/>
              <a:t>Adults need to talk to youth about </a:t>
            </a:r>
            <a:r>
              <a:rPr lang="en-US" dirty="0" err="1" smtClean="0"/>
              <a:t>cyberbullying</a:t>
            </a:r>
            <a:r>
              <a:rPr lang="en-US" dirty="0" smtClean="0"/>
              <a:t>-letting them know they will be supportive</a:t>
            </a:r>
          </a:p>
          <a:p>
            <a:r>
              <a:rPr lang="en-US" dirty="0" smtClean="0"/>
              <a:t>Reduction of harm approach: education on net-etiquette and safety (</a:t>
            </a:r>
            <a:r>
              <a:rPr lang="en-US" dirty="0" err="1" smtClean="0"/>
              <a:t>prosocial</a:t>
            </a:r>
            <a:r>
              <a:rPr lang="en-US" dirty="0" smtClean="0"/>
              <a:t> behavior)</a:t>
            </a:r>
          </a:p>
          <a:p>
            <a:r>
              <a:rPr lang="en-US" dirty="0" smtClean="0"/>
              <a:t>Adults need to make it clear that online and cell phone privileges will not be revoked is </a:t>
            </a:r>
            <a:r>
              <a:rPr lang="en-US" dirty="0" err="1" smtClean="0"/>
              <a:t>cyberbullying</a:t>
            </a:r>
            <a:r>
              <a:rPr lang="en-US" dirty="0" smtClean="0"/>
              <a:t> is reported</a:t>
            </a:r>
          </a:p>
          <a:p>
            <a:r>
              <a:rPr lang="en-US" dirty="0" smtClean="0"/>
              <a:t>Conduct more work with intervention and prevention programs</a:t>
            </a:r>
            <a:endParaRPr lang="en-US" dirty="0"/>
          </a:p>
        </p:txBody>
      </p:sp>
    </p:spTree>
    <p:extLst>
      <p:ext uri="{BB962C8B-B14F-4D97-AF65-F5344CB8AC3E}">
        <p14:creationId xmlns:p14="http://schemas.microsoft.com/office/powerpoint/2010/main" val="2038083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the Problem</a:t>
            </a:r>
            <a:endParaRPr lang="en-US" dirty="0"/>
          </a:p>
        </p:txBody>
      </p:sp>
      <p:sp>
        <p:nvSpPr>
          <p:cNvPr id="3" name="Content Placeholder 2"/>
          <p:cNvSpPr>
            <a:spLocks noGrp="1"/>
          </p:cNvSpPr>
          <p:nvPr>
            <p:ph idx="1"/>
          </p:nvPr>
        </p:nvSpPr>
        <p:spPr>
          <a:xfrm>
            <a:off x="457200" y="1547878"/>
            <a:ext cx="8686800" cy="5440362"/>
          </a:xfrm>
        </p:spPr>
        <p:txBody>
          <a:bodyPr>
            <a:normAutofit lnSpcReduction="10000"/>
          </a:bodyPr>
          <a:lstStyle/>
          <a:p>
            <a:pPr>
              <a:buFont typeface="Gill Sans" charset="0"/>
              <a:buChar char="•"/>
              <a:defRPr/>
            </a:pPr>
            <a:r>
              <a:rPr lang="en-US" sz="2800" dirty="0" smtClean="0">
                <a:sym typeface="Gill Sans" charset="0"/>
              </a:rPr>
              <a:t>Talk and acknowledge </a:t>
            </a:r>
            <a:r>
              <a:rPr lang="en-US" sz="2800" dirty="0" err="1" smtClean="0">
                <a:sym typeface="Gill Sans" charset="0"/>
              </a:rPr>
              <a:t>cyberbullying</a:t>
            </a:r>
            <a:r>
              <a:rPr lang="en-US" sz="2800" dirty="0" smtClean="0">
                <a:sym typeface="Gill Sans" charset="0"/>
              </a:rPr>
              <a:t>.</a:t>
            </a:r>
          </a:p>
          <a:p>
            <a:pPr>
              <a:buFont typeface="Gill Sans" charset="0"/>
              <a:buChar char="•"/>
              <a:defRPr/>
            </a:pPr>
            <a:r>
              <a:rPr lang="en-US" sz="2800" dirty="0" smtClean="0">
                <a:sym typeface="Gill Sans" charset="0"/>
              </a:rPr>
              <a:t>Be accessible.</a:t>
            </a:r>
          </a:p>
          <a:p>
            <a:pPr>
              <a:buFont typeface="Gill Sans" charset="0"/>
              <a:buChar char="•"/>
              <a:defRPr/>
            </a:pPr>
            <a:r>
              <a:rPr lang="en-US" sz="2800" dirty="0" smtClean="0">
                <a:sym typeface="Gill Sans" charset="0"/>
              </a:rPr>
              <a:t>Be alert to anxiety, emotional distress and withdrawal.</a:t>
            </a:r>
          </a:p>
          <a:p>
            <a:pPr marL="41275">
              <a:buFont typeface="Gill Sans" charset="0"/>
              <a:buChar char="•"/>
              <a:defRPr/>
            </a:pPr>
            <a:r>
              <a:rPr lang="en-US" sz="2800" dirty="0" smtClean="0">
                <a:sym typeface="Gill Sans" charset="0"/>
              </a:rPr>
              <a:t>Watch for changes in behavior.</a:t>
            </a:r>
          </a:p>
          <a:p>
            <a:pPr marL="41275">
              <a:buFont typeface="Gill Sans" charset="0"/>
              <a:buChar char="•"/>
              <a:defRPr/>
            </a:pPr>
            <a:r>
              <a:rPr lang="en-US" sz="2800" dirty="0" smtClean="0">
                <a:solidFill>
                  <a:srgbClr val="000000"/>
                </a:solidFill>
                <a:ea typeface="Gill Sans" charset="0"/>
                <a:cs typeface="Gill Sans" charset="0"/>
                <a:sym typeface="Gill Sans" charset="0"/>
              </a:rPr>
              <a:t>Appearing emotionally upset after internet use.</a:t>
            </a:r>
          </a:p>
          <a:p>
            <a:pPr marL="41275">
              <a:buFont typeface="Gill Sans" charset="0"/>
              <a:buChar char="•"/>
              <a:defRPr/>
            </a:pPr>
            <a:r>
              <a:rPr lang="en-US" sz="2800" dirty="0" smtClean="0">
                <a:solidFill>
                  <a:srgbClr val="000000"/>
                </a:solidFill>
                <a:ea typeface="Gill Sans" charset="0"/>
                <a:cs typeface="Gill Sans" charset="0"/>
                <a:sym typeface="Gill Sans" charset="0"/>
              </a:rPr>
              <a:t>Disturbed relationships with parents, family and friends.</a:t>
            </a:r>
          </a:p>
          <a:p>
            <a:pPr marL="41275">
              <a:buFont typeface="Gill Sans" charset="0"/>
              <a:buChar char="•"/>
              <a:defRPr/>
            </a:pPr>
            <a:r>
              <a:rPr lang="en-US" sz="2800" dirty="0" smtClean="0">
                <a:solidFill>
                  <a:srgbClr val="000000"/>
                </a:solidFill>
                <a:ea typeface="Gill Sans" charset="0"/>
                <a:cs typeface="Gill Sans" charset="0"/>
                <a:sym typeface="Gill Sans" charset="0"/>
              </a:rPr>
              <a:t>Subtle comments about online concerns. </a:t>
            </a:r>
            <a:endParaRPr lang="en-US" sz="2800" dirty="0" smtClean="0">
              <a:sym typeface="Gill Sans" charset="0"/>
            </a:endParaRPr>
          </a:p>
          <a:p>
            <a:endParaRPr lang="en-US" dirty="0"/>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200" dirty="0" err="1"/>
              <a:t>Jenn</a:t>
            </a:r>
            <a:r>
              <a:rPr lang="en-US" sz="3200" dirty="0"/>
              <a:t> </a:t>
            </a:r>
            <a:r>
              <a:rPr lang="en-US" sz="3200" dirty="0" err="1"/>
              <a:t>Cowie</a:t>
            </a:r>
            <a:r>
              <a:rPr lang="en-US" sz="3200" dirty="0"/>
              <a:t> </a:t>
            </a:r>
            <a:r>
              <a:rPr lang="en-US" i="1" dirty="0"/>
              <a:t>(Wilson Middle School)</a:t>
            </a:r>
            <a:r>
              <a:rPr lang="en-US" sz="3200" dirty="0"/>
              <a:t/>
            </a:r>
            <a:br>
              <a:rPr lang="en-US" sz="3200" dirty="0"/>
            </a:br>
            <a:endParaRPr lang="en-US" dirty="0"/>
          </a:p>
          <a:p>
            <a:r>
              <a:rPr lang="en-US" dirty="0"/>
              <a:t>The Wilson Way:  Technology,  Literacy,  Leadership</a:t>
            </a:r>
          </a:p>
          <a:p>
            <a:r>
              <a:rPr lang="en-US" dirty="0"/>
              <a:t>Six-week mandatory exploratory option</a:t>
            </a:r>
          </a:p>
          <a:p>
            <a:pPr marL="0" indent="0">
              <a:buNone/>
            </a:pPr>
            <a:endParaRPr lang="en-CA" sz="2800" i="1" spc="-20" dirty="0">
              <a:latin typeface="Century Gothic"/>
              <a:cs typeface="Century Gothic"/>
            </a:endParaRPr>
          </a:p>
          <a:p>
            <a:pPr marL="0" indent="0" algn="ctr">
              <a:buNone/>
            </a:pPr>
            <a:r>
              <a:rPr lang="en-CA" sz="2000" i="1" spc="-20" dirty="0">
                <a:latin typeface="Century Gothic"/>
                <a:cs typeface="Century Gothic"/>
              </a:rPr>
              <a:t>An emphasis</a:t>
            </a:r>
            <a:r>
              <a:rPr lang="en-CA" sz="2000" i="1" spc="-15" dirty="0">
                <a:latin typeface="Century Gothic"/>
                <a:cs typeface="Century Gothic"/>
              </a:rPr>
              <a:t> </a:t>
            </a:r>
            <a:r>
              <a:rPr lang="en-CA" sz="2000" i="1" dirty="0">
                <a:latin typeface="Century Gothic"/>
                <a:cs typeface="Century Gothic"/>
              </a:rPr>
              <a:t>on</a:t>
            </a:r>
            <a:r>
              <a:rPr lang="en-CA" sz="2000" i="1" spc="-5" dirty="0">
                <a:latin typeface="Century Gothic"/>
                <a:cs typeface="Century Gothic"/>
              </a:rPr>
              <a:t> </a:t>
            </a:r>
            <a:r>
              <a:rPr lang="en-CA" sz="2000" i="1" dirty="0">
                <a:latin typeface="Century Gothic"/>
                <a:cs typeface="Century Gothic"/>
              </a:rPr>
              <a:t>developing</a:t>
            </a:r>
            <a:r>
              <a:rPr lang="en-CA" sz="2000" i="1" spc="20" dirty="0">
                <a:latin typeface="Century Gothic"/>
                <a:cs typeface="Century Gothic"/>
              </a:rPr>
              <a:t> </a:t>
            </a:r>
            <a:r>
              <a:rPr lang="en-CA" sz="2000" i="1" spc="-15" dirty="0">
                <a:latin typeface="Century Gothic"/>
                <a:cs typeface="Century Gothic"/>
              </a:rPr>
              <a:t>strong</a:t>
            </a:r>
            <a:r>
              <a:rPr lang="en-CA" sz="2000" i="1" spc="-10" dirty="0">
                <a:latin typeface="Century Gothic"/>
                <a:cs typeface="Century Gothic"/>
              </a:rPr>
              <a:t> communication</a:t>
            </a:r>
            <a:r>
              <a:rPr lang="en-CA" sz="2000" i="1" spc="-5" dirty="0">
                <a:latin typeface="Century Gothic"/>
                <a:cs typeface="Century Gothic"/>
              </a:rPr>
              <a:t> </a:t>
            </a:r>
            <a:r>
              <a:rPr lang="en-CA" sz="2000" i="1" spc="-10" dirty="0">
                <a:latin typeface="Century Gothic"/>
                <a:cs typeface="Century Gothic"/>
              </a:rPr>
              <a:t>skills</a:t>
            </a:r>
            <a:r>
              <a:rPr lang="en-CA" sz="2000" i="1" spc="-25" dirty="0">
                <a:latin typeface="Century Gothic"/>
                <a:cs typeface="Century Gothic"/>
              </a:rPr>
              <a:t> </a:t>
            </a:r>
            <a:r>
              <a:rPr lang="en-CA" sz="2000" i="1" dirty="0">
                <a:latin typeface="Century Gothic"/>
                <a:cs typeface="Century Gothic"/>
              </a:rPr>
              <a:t>through </a:t>
            </a:r>
            <a:r>
              <a:rPr lang="en-CA" sz="2000" i="1" spc="-5" dirty="0">
                <a:latin typeface="Century Gothic"/>
                <a:cs typeface="Century Gothic"/>
              </a:rPr>
              <a:t>technolog</a:t>
            </a:r>
            <a:r>
              <a:rPr lang="en-CA" sz="2000" i="1" dirty="0">
                <a:latin typeface="Century Gothic"/>
                <a:cs typeface="Century Gothic"/>
              </a:rPr>
              <a:t>y</a:t>
            </a:r>
            <a:r>
              <a:rPr lang="en-CA" sz="2000" i="1" spc="-5" dirty="0">
                <a:latin typeface="Century Gothic"/>
                <a:cs typeface="Century Gothic"/>
              </a:rPr>
              <a:t> prepare</a:t>
            </a:r>
            <a:r>
              <a:rPr lang="en-CA" sz="2000" i="1" dirty="0">
                <a:latin typeface="Century Gothic"/>
                <a:cs typeface="Century Gothic"/>
              </a:rPr>
              <a:t>s</a:t>
            </a:r>
            <a:r>
              <a:rPr lang="en-CA" sz="2000" i="1" spc="-5" dirty="0">
                <a:latin typeface="Century Gothic"/>
                <a:cs typeface="Century Gothic"/>
              </a:rPr>
              <a:t> student</a:t>
            </a:r>
            <a:r>
              <a:rPr lang="en-CA" sz="2000" i="1" dirty="0">
                <a:latin typeface="Century Gothic"/>
                <a:cs typeface="Century Gothic"/>
              </a:rPr>
              <a:t>s</a:t>
            </a:r>
            <a:r>
              <a:rPr lang="en-CA" sz="2000" i="1" spc="-5" dirty="0">
                <a:latin typeface="Century Gothic"/>
                <a:cs typeface="Century Gothic"/>
              </a:rPr>
              <a:t> to </a:t>
            </a:r>
            <a:r>
              <a:rPr lang="en-CA" sz="2000" i="1" spc="-15" dirty="0">
                <a:latin typeface="Century Gothic"/>
                <a:cs typeface="Century Gothic"/>
              </a:rPr>
              <a:t>interact</a:t>
            </a:r>
            <a:r>
              <a:rPr lang="en-CA" sz="2000" i="1" spc="10" dirty="0">
                <a:latin typeface="Century Gothic"/>
                <a:cs typeface="Century Gothic"/>
              </a:rPr>
              <a:t> </a:t>
            </a:r>
            <a:r>
              <a:rPr lang="en-CA" sz="2000" i="1" spc="-15" dirty="0">
                <a:latin typeface="Century Gothic"/>
                <a:cs typeface="Century Gothic"/>
              </a:rPr>
              <a:t>effectively</a:t>
            </a:r>
            <a:br>
              <a:rPr lang="en-CA" sz="2000" i="1" spc="-15" dirty="0">
                <a:latin typeface="Century Gothic"/>
                <a:cs typeface="Century Gothic"/>
              </a:rPr>
            </a:br>
            <a:r>
              <a:rPr lang="en-CA" sz="2000" i="1" spc="-10" dirty="0">
                <a:latin typeface="Century Gothic"/>
                <a:cs typeface="Century Gothic"/>
              </a:rPr>
              <a:t>in</a:t>
            </a:r>
            <a:r>
              <a:rPr lang="en-CA" sz="2000" i="1" spc="-15" dirty="0">
                <a:latin typeface="Century Gothic"/>
                <a:cs typeface="Century Gothic"/>
              </a:rPr>
              <a:t> </a:t>
            </a:r>
            <a:r>
              <a:rPr lang="en-CA" sz="2000" i="1" dirty="0">
                <a:latin typeface="Century Gothic"/>
                <a:cs typeface="Century Gothic"/>
              </a:rPr>
              <a:t>our</a:t>
            </a:r>
            <a:r>
              <a:rPr lang="en-CA" sz="2000" i="1" spc="-5" dirty="0">
                <a:latin typeface="Century Gothic"/>
                <a:cs typeface="Century Gothic"/>
              </a:rPr>
              <a:t> </a:t>
            </a:r>
            <a:r>
              <a:rPr lang="en-CA" sz="2000" i="1" dirty="0">
                <a:latin typeface="Century Gothic"/>
                <a:cs typeface="Century Gothic"/>
              </a:rPr>
              <a:t>changing </a:t>
            </a:r>
            <a:r>
              <a:rPr lang="en-CA" sz="2000" i="1" spc="-15" dirty="0">
                <a:latin typeface="Century Gothic"/>
                <a:cs typeface="Century Gothic"/>
              </a:rPr>
              <a:t>world.</a:t>
            </a:r>
            <a:endParaRPr lang="en-US" sz="2000" dirty="0"/>
          </a:p>
          <a:p>
            <a:pPr marL="0" indent="0">
              <a:buNone/>
            </a:pPr>
            <a:endParaRPr lang="en-US" dirty="0"/>
          </a:p>
        </p:txBody>
      </p:sp>
    </p:spTree>
    <p:extLst>
      <p:ext uri="{BB962C8B-B14F-4D97-AF65-F5344CB8AC3E}">
        <p14:creationId xmlns:p14="http://schemas.microsoft.com/office/powerpoint/2010/main" val="3023769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Cyberbullying</a:t>
            </a:r>
            <a:endParaRPr lang="en-US" dirty="0"/>
          </a:p>
        </p:txBody>
      </p:sp>
      <p:sp>
        <p:nvSpPr>
          <p:cNvPr id="3" name="Content Placeholder 2"/>
          <p:cNvSpPr>
            <a:spLocks noGrp="1"/>
          </p:cNvSpPr>
          <p:nvPr>
            <p:ph idx="1"/>
          </p:nvPr>
        </p:nvSpPr>
        <p:spPr/>
        <p:txBody>
          <a:bodyPr/>
          <a:lstStyle/>
          <a:p>
            <a:r>
              <a:rPr lang="en-US" dirty="0">
                <a:hlinkClick r:id="rId3"/>
              </a:rPr>
              <a:t>http://www.youtube.com/watch?v=</a:t>
            </a:r>
            <a:r>
              <a:rPr lang="en-US" dirty="0" smtClean="0">
                <a:hlinkClick r:id="rId3"/>
              </a:rPr>
              <a:t>bfT2qqrqzgo</a:t>
            </a:r>
            <a:endParaRPr lang="en-US" dirty="0" smtClean="0"/>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ICT Outcomes and 9 Pillars of Understanding</a:t>
            </a:r>
            <a:endParaRPr lang="en-US" dirty="0"/>
          </a:p>
        </p:txBody>
      </p:sp>
      <p:sp>
        <p:nvSpPr>
          <p:cNvPr id="3" name="Content Placeholder 2"/>
          <p:cNvSpPr>
            <a:spLocks noGrp="1"/>
          </p:cNvSpPr>
          <p:nvPr>
            <p:ph idx="1"/>
          </p:nvPr>
        </p:nvSpPr>
        <p:spPr>
          <a:xfrm>
            <a:off x="457199" y="2057401"/>
            <a:ext cx="8423425" cy="4438830"/>
          </a:xfrm>
        </p:spPr>
        <p:txBody>
          <a:bodyPr/>
          <a:lstStyle/>
          <a:p>
            <a:pPr marL="0" indent="0">
              <a:buNone/>
            </a:pPr>
            <a:endParaRPr lang="en-US" dirty="0"/>
          </a:p>
        </p:txBody>
      </p:sp>
      <p:pic>
        <p:nvPicPr>
          <p:cNvPr id="4" name="Picture 2" descr="http://digiteacher10.flatclassroomproject.org/file/view/Slide06.jpg/150746695/576x432/Slide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913" y="1853091"/>
            <a:ext cx="5193843" cy="4809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96187" y="1853091"/>
            <a:ext cx="2990613" cy="4185762"/>
          </a:xfrm>
          <a:prstGeom prst="rect">
            <a:avLst/>
          </a:prstGeom>
          <a:noFill/>
        </p:spPr>
        <p:txBody>
          <a:bodyPr wrap="square" rtlCol="0">
            <a:spAutoFit/>
          </a:bodyPr>
          <a:lstStyle/>
          <a:p>
            <a:pPr fontAlgn="base"/>
            <a:r>
              <a:rPr lang="en-CA" sz="2000" dirty="0"/>
              <a:t>The ICT curriculum presents concepts within three interrelated categories</a:t>
            </a:r>
            <a:r>
              <a:rPr lang="en-CA" sz="2000" dirty="0" smtClean="0"/>
              <a:t>:</a:t>
            </a:r>
          </a:p>
          <a:p>
            <a:pPr fontAlgn="base"/>
            <a:endParaRPr lang="en-CA" sz="1600" dirty="0"/>
          </a:p>
          <a:p>
            <a:pPr marL="285750" indent="-285750" fontAlgn="base">
              <a:spcAft>
                <a:spcPts val="600"/>
              </a:spcAft>
              <a:buFont typeface="Arial" panose="020B0604020202020204" pitchFamily="34" charset="0"/>
              <a:buChar char="•"/>
            </a:pPr>
            <a:r>
              <a:rPr lang="en-CA" sz="2000" dirty="0"/>
              <a:t>communicating, inquiring, decision making and problem </a:t>
            </a:r>
            <a:r>
              <a:rPr lang="en-CA" sz="2000" dirty="0" smtClean="0"/>
              <a:t>solving</a:t>
            </a:r>
            <a:endParaRPr lang="en-CA" sz="2000" dirty="0"/>
          </a:p>
          <a:p>
            <a:pPr marL="285750" indent="-285750" fontAlgn="base">
              <a:spcAft>
                <a:spcPts val="600"/>
              </a:spcAft>
              <a:buFont typeface="Arial" panose="020B0604020202020204" pitchFamily="34" charset="0"/>
              <a:buChar char="•"/>
            </a:pPr>
            <a:r>
              <a:rPr lang="en-CA" sz="2000" dirty="0"/>
              <a:t>foundational </a:t>
            </a:r>
            <a:r>
              <a:rPr lang="en-CA" sz="2000" dirty="0" smtClean="0"/>
              <a:t>operations </a:t>
            </a:r>
            <a:r>
              <a:rPr lang="en-CA" sz="2000" dirty="0"/>
              <a:t>knowledge </a:t>
            </a:r>
            <a:r>
              <a:rPr lang="en-CA" sz="2000" dirty="0" smtClean="0"/>
              <a:t>concepts </a:t>
            </a:r>
          </a:p>
          <a:p>
            <a:pPr marL="285750" indent="-285750" fontAlgn="base">
              <a:buFont typeface="Arial" panose="020B0604020202020204" pitchFamily="34" charset="0"/>
              <a:buChar char="•"/>
            </a:pPr>
            <a:r>
              <a:rPr lang="en-CA" sz="2000" dirty="0" smtClean="0"/>
              <a:t>processes </a:t>
            </a:r>
            <a:r>
              <a:rPr lang="en-CA" sz="2000" dirty="0"/>
              <a:t>for productivity</a:t>
            </a:r>
          </a:p>
        </p:txBody>
      </p:sp>
    </p:spTree>
    <p:extLst>
      <p:ext uri="{BB962C8B-B14F-4D97-AF65-F5344CB8AC3E}">
        <p14:creationId xmlns:p14="http://schemas.microsoft.com/office/powerpoint/2010/main" val="2758974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695217" cy="3521413"/>
          </a:xfrm>
          <a:prstGeom prst="rect">
            <a:avLst/>
          </a:prstGeom>
          <a:ln w="19050" cap="sq" cmpd="sng">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184365"/>
            <a:ext cx="4695217" cy="3635725"/>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5217" y="-1"/>
            <a:ext cx="4448783" cy="3336587"/>
          </a:xfrm>
          <a:prstGeom prst="rect">
            <a:avLst/>
          </a:prstGeom>
          <a:ln w="38100" cap="sq">
            <a:solidFill>
              <a:srgbClr val="649B1B"/>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7809" y="2818357"/>
            <a:ext cx="5386192" cy="4039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44788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help?</a:t>
            </a:r>
            <a:endParaRPr lang="en-US" dirty="0"/>
          </a:p>
        </p:txBody>
      </p:sp>
      <p:sp>
        <p:nvSpPr>
          <p:cNvPr id="3" name="Content Placeholder 2"/>
          <p:cNvSpPr>
            <a:spLocks noGrp="1"/>
          </p:cNvSpPr>
          <p:nvPr>
            <p:ph idx="1"/>
          </p:nvPr>
        </p:nvSpPr>
        <p:spPr/>
        <p:txBody>
          <a:bodyPr/>
          <a:lstStyle/>
          <a:p>
            <a:pPr marL="266700" indent="-266700">
              <a:spcBef>
                <a:spcPct val="0"/>
              </a:spcBef>
              <a:buSzPct val="125000"/>
            </a:pPr>
            <a:r>
              <a:rPr lang="en-US" dirty="0" smtClean="0">
                <a:latin typeface="Arial" pitchFamily="-112" charset="0"/>
                <a:sym typeface="Arial" pitchFamily="-112" charset="0"/>
              </a:rPr>
              <a:t>Creating Caring, Respectful, and Safe Learning Environments-Alberta Education and The ATA</a:t>
            </a:r>
          </a:p>
          <a:p>
            <a:pPr marL="0" indent="0" algn="ctr">
              <a:spcBef>
                <a:spcPct val="0"/>
              </a:spcBef>
              <a:buSzPct val="125000"/>
              <a:buNone/>
            </a:pPr>
            <a:r>
              <a:rPr lang="en-US" dirty="0">
                <a:latin typeface="Arial" pitchFamily="-112" charset="0"/>
                <a:sym typeface="Arial" pitchFamily="-112" charset="0"/>
              </a:rPr>
              <a:t>http://</a:t>
            </a:r>
            <a:r>
              <a:rPr lang="en-US" dirty="0" err="1">
                <a:latin typeface="Arial" pitchFamily="-112" charset="0"/>
                <a:sym typeface="Arial" pitchFamily="-112" charset="0"/>
              </a:rPr>
              <a:t>education.alberta.ca</a:t>
            </a:r>
            <a:r>
              <a:rPr lang="en-US" dirty="0">
                <a:latin typeface="Arial" pitchFamily="-112" charset="0"/>
                <a:sym typeface="Arial" pitchFamily="-112" charset="0"/>
              </a:rPr>
              <a:t>/admin/</a:t>
            </a:r>
            <a:r>
              <a:rPr lang="en-US" dirty="0" err="1">
                <a:latin typeface="Arial" pitchFamily="-112" charset="0"/>
                <a:sym typeface="Arial" pitchFamily="-112" charset="0"/>
              </a:rPr>
              <a:t>supportingstudent</a:t>
            </a:r>
            <a:r>
              <a:rPr lang="en-US" dirty="0">
                <a:latin typeface="Arial" pitchFamily="-112" charset="0"/>
                <a:sym typeface="Arial" pitchFamily="-112" charset="0"/>
              </a:rPr>
              <a:t>/</a:t>
            </a:r>
            <a:r>
              <a:rPr lang="en-US" dirty="0" err="1">
                <a:latin typeface="Arial" pitchFamily="-112" charset="0"/>
                <a:sym typeface="Arial" pitchFamily="-112" charset="0"/>
              </a:rPr>
              <a:t>safeschools.aspx</a:t>
            </a:r>
            <a:endParaRPr lang="en-US" dirty="0" smtClean="0">
              <a:latin typeface="Arial" pitchFamily="-112" charset="0"/>
              <a:sym typeface="Arial" pitchFamily="-112" charset="0"/>
            </a:endParaRPr>
          </a:p>
          <a:p>
            <a:pPr marL="266700" indent="-266700">
              <a:spcBef>
                <a:spcPct val="0"/>
              </a:spcBef>
              <a:buSzPct val="125000"/>
            </a:pPr>
            <a:r>
              <a:rPr lang="en-US" dirty="0" smtClean="0">
                <a:latin typeface="Arial" pitchFamily="-112" charset="0"/>
                <a:sym typeface="Arial" pitchFamily="-112" charset="0"/>
              </a:rPr>
              <a:t>School Resource Officers</a:t>
            </a:r>
          </a:p>
          <a:p>
            <a:pPr marL="266700" indent="-266700">
              <a:spcBef>
                <a:spcPct val="0"/>
              </a:spcBef>
              <a:buSzPct val="125000"/>
              <a:buNone/>
            </a:pPr>
            <a:endParaRPr lang="en-US" dirty="0" smtClean="0">
              <a:latin typeface="Arial" pitchFamily="-112" charset="0"/>
              <a:sym typeface="Arial" pitchFamily="-112" charset="0"/>
            </a:endParaRPr>
          </a:p>
        </p:txBody>
      </p:sp>
      <p:pic>
        <p:nvPicPr>
          <p:cNvPr id="4" name="Picture 3" descr="NCPCW.jpg"/>
          <p:cNvPicPr>
            <a:picLocks noChangeAspect="1"/>
          </p:cNvPicPr>
          <p:nvPr/>
        </p:nvPicPr>
        <p:blipFill>
          <a:blip r:embed="rId3"/>
          <a:stretch>
            <a:fillRect/>
          </a:stretch>
        </p:blipFill>
        <p:spPr>
          <a:xfrm>
            <a:off x="2050831" y="4323478"/>
            <a:ext cx="4726258" cy="2032799"/>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 Brain</a:t>
            </a:r>
            <a:endParaRPr lang="en-US" dirty="0"/>
          </a:p>
        </p:txBody>
      </p:sp>
      <p:sp>
        <p:nvSpPr>
          <p:cNvPr id="3" name="Content Placeholder 2"/>
          <p:cNvSpPr>
            <a:spLocks noGrp="1"/>
          </p:cNvSpPr>
          <p:nvPr>
            <p:ph idx="1"/>
          </p:nvPr>
        </p:nvSpPr>
        <p:spPr>
          <a:xfrm>
            <a:off x="0" y="2057401"/>
            <a:ext cx="8686800" cy="4800598"/>
          </a:xfrm>
        </p:spPr>
        <p:txBody>
          <a:bodyPr>
            <a:normAutofit/>
          </a:bodyPr>
          <a:lstStyle/>
          <a:p>
            <a:r>
              <a:rPr lang="en-US" sz="3200" dirty="0" smtClean="0"/>
              <a:t>State of continuous partial attention</a:t>
            </a:r>
          </a:p>
          <a:p>
            <a:r>
              <a:rPr lang="en-US" sz="3200" dirty="0" smtClean="0"/>
              <a:t>Reduced learning</a:t>
            </a:r>
          </a:p>
          <a:p>
            <a:r>
              <a:rPr lang="en-US" sz="3200" dirty="0" smtClean="0"/>
              <a:t>Reduced time spent with peers</a:t>
            </a:r>
          </a:p>
          <a:p>
            <a:r>
              <a:rPr lang="en-US" sz="3200" dirty="0" smtClean="0"/>
              <a:t>Reduced physical activity</a:t>
            </a:r>
          </a:p>
          <a:p>
            <a:r>
              <a:rPr lang="en-US" sz="3200" dirty="0" smtClean="0"/>
              <a:t>Identity construction.</a:t>
            </a:r>
            <a:endParaRPr lang="en-US" sz="3200" dirty="0"/>
          </a:p>
        </p:txBody>
      </p:sp>
      <p:pic>
        <p:nvPicPr>
          <p:cNvPr id="4" name="Picture 3" descr="MC900356497.WMF"/>
          <p:cNvPicPr>
            <a:picLocks noChangeAspect="1"/>
          </p:cNvPicPr>
          <p:nvPr/>
        </p:nvPicPr>
        <p:blipFill>
          <a:blip r:embed="rId3"/>
          <a:stretch>
            <a:fillRect/>
          </a:stretch>
        </p:blipFill>
        <p:spPr>
          <a:xfrm>
            <a:off x="6151703" y="3451384"/>
            <a:ext cx="2992297" cy="3406615"/>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a:xfrm>
            <a:off x="0" y="1678118"/>
            <a:ext cx="8686800" cy="4602163"/>
          </a:xfrm>
        </p:spPr>
        <p:txBody>
          <a:bodyPr/>
          <a:lstStyle/>
          <a:p>
            <a:pPr marL="266700" indent="-266700">
              <a:spcBef>
                <a:spcPct val="0"/>
              </a:spcBef>
              <a:buSzPct val="125000"/>
            </a:pPr>
            <a:r>
              <a:rPr lang="en-US" sz="2800" dirty="0" smtClean="0">
                <a:latin typeface="Arial" pitchFamily="-112" charset="0"/>
                <a:ea typeface="Arial" pitchFamily="-112" charset="0"/>
                <a:cs typeface="Arial" pitchFamily="-112" charset="0"/>
                <a:sym typeface="Arial" pitchFamily="-112" charset="0"/>
              </a:rPr>
              <a:t>STOP, BLOCK, TALK AND SAVE</a:t>
            </a:r>
          </a:p>
          <a:p>
            <a:pPr marL="266700" indent="-266700">
              <a:spcBef>
                <a:spcPct val="0"/>
              </a:spcBef>
              <a:buSzPct val="125000"/>
            </a:pPr>
            <a:r>
              <a:rPr lang="en-US" sz="2800" dirty="0" smtClean="0">
                <a:latin typeface="Arial" pitchFamily="-112" charset="0"/>
                <a:ea typeface="Arial" pitchFamily="-112" charset="0"/>
                <a:cs typeface="Arial" pitchFamily="-112" charset="0"/>
                <a:sym typeface="Arial" pitchFamily="-112" charset="0"/>
              </a:rPr>
              <a:t>read privacy policies and settings</a:t>
            </a:r>
            <a:endParaRPr lang="en-US" sz="2800" dirty="0" smtClean="0">
              <a:latin typeface="Arial" pitchFamily="-112" charset="0"/>
              <a:sym typeface="Arial" pitchFamily="-112" charset="0"/>
            </a:endParaRPr>
          </a:p>
          <a:p>
            <a:pPr marL="266700" indent="-266700">
              <a:spcBef>
                <a:spcPct val="0"/>
              </a:spcBef>
              <a:buSzPct val="125000"/>
            </a:pPr>
            <a:r>
              <a:rPr lang="en-US" sz="2800" dirty="0" smtClean="0">
                <a:latin typeface="Arial" pitchFamily="-112" charset="0"/>
                <a:ea typeface="Arial" pitchFamily="-112" charset="0"/>
                <a:cs typeface="Arial" pitchFamily="-112" charset="0"/>
                <a:sym typeface="Arial" pitchFamily="-112" charset="0"/>
              </a:rPr>
              <a:t>restrict access to your sites</a:t>
            </a:r>
          </a:p>
          <a:p>
            <a:pPr marL="266700" indent="-266700">
              <a:spcBef>
                <a:spcPct val="0"/>
              </a:spcBef>
              <a:buSzPct val="125000"/>
            </a:pPr>
            <a:r>
              <a:rPr lang="en-US" sz="2800" dirty="0" smtClean="0">
                <a:latin typeface="Arial" pitchFamily="-112" charset="0"/>
                <a:ea typeface="Arial" pitchFamily="-112" charset="0"/>
                <a:cs typeface="Arial" pitchFamily="-112" charset="0"/>
                <a:sym typeface="Arial" pitchFamily="-112" charset="0"/>
              </a:rPr>
              <a:t>take precautions when meeting people you have met online.</a:t>
            </a:r>
            <a:endParaRPr lang="en-US" sz="2800" dirty="0" smtClean="0">
              <a:latin typeface="Arial" pitchFamily="-112" charset="0"/>
              <a:sym typeface="Arial" pitchFamily="-112" charset="0"/>
            </a:endParaRPr>
          </a:p>
          <a:p>
            <a:pPr marL="266700" indent="-266700">
              <a:spcBef>
                <a:spcPct val="0"/>
              </a:spcBef>
              <a:buSzPct val="125000"/>
            </a:pPr>
            <a:r>
              <a:rPr lang="en-US" sz="2800" dirty="0" smtClean="0">
                <a:latin typeface="Arial" pitchFamily="-112" charset="0"/>
                <a:ea typeface="Arial" pitchFamily="-112" charset="0"/>
                <a:cs typeface="Arial" pitchFamily="-112" charset="0"/>
                <a:sym typeface="Arial" pitchFamily="-112" charset="0"/>
              </a:rPr>
              <a:t>The billboard test.</a:t>
            </a:r>
          </a:p>
          <a:p>
            <a:pPr marL="266700" indent="-266700">
              <a:spcBef>
                <a:spcPct val="0"/>
              </a:spcBef>
              <a:buSzPct val="125000"/>
            </a:pPr>
            <a:r>
              <a:rPr lang="en-US" sz="3200" dirty="0" smtClean="0"/>
              <a:t>Stop ~Think~ Connect</a:t>
            </a:r>
          </a:p>
          <a:p>
            <a:pPr marL="266700" indent="-266700">
              <a:spcBef>
                <a:spcPct val="0"/>
              </a:spcBef>
              <a:buSzPct val="125000"/>
              <a:buNone/>
            </a:pPr>
            <a:endParaRPr lang="en-US" sz="2000" dirty="0" smtClean="0">
              <a:latin typeface="Arial" pitchFamily="-112" charset="0"/>
              <a:ea typeface="Arial" pitchFamily="-112" charset="0"/>
              <a:cs typeface="Arial" pitchFamily="-112" charset="0"/>
              <a:sym typeface="Arial" pitchFamily="-112" charset="0"/>
            </a:endParaRPr>
          </a:p>
          <a:p>
            <a:pPr marL="266700" indent="-266700">
              <a:spcBef>
                <a:spcPct val="0"/>
              </a:spcBef>
              <a:buSzPct val="125000"/>
            </a:pPr>
            <a:endParaRPr lang="en-US" sz="2000" dirty="0" smtClean="0">
              <a:latin typeface="Arial" pitchFamily="-112" charset="0"/>
              <a:ea typeface="ヒラギノ角ゴ Pro W6" pitchFamily="-112" charset="-128"/>
              <a:cs typeface="ヒラギノ角ゴ Pro W6" pitchFamily="-112" charset="-128"/>
              <a:sym typeface="Arial" pitchFamily="-112" charset="0"/>
            </a:endParaRPr>
          </a:p>
          <a:p>
            <a:pPr marL="266700" indent="-266700">
              <a:spcBef>
                <a:spcPct val="0"/>
              </a:spcBef>
              <a:buSzPct val="125000"/>
              <a:buNone/>
            </a:pPr>
            <a:endParaRPr lang="en-US" dirty="0" smtClean="0">
              <a:latin typeface="Arial" pitchFamily="-112" charset="0"/>
              <a:ea typeface="Arial" pitchFamily="-112" charset="0"/>
              <a:cs typeface="Arial" pitchFamily="-112" charset="0"/>
              <a:sym typeface="Arial" pitchFamily="-112" charset="0"/>
            </a:endParaRPr>
          </a:p>
        </p:txBody>
      </p:sp>
      <p:pic>
        <p:nvPicPr>
          <p:cNvPr id="4" name="Picture 3" descr="smokey_be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4770" y="3655292"/>
            <a:ext cx="2402030" cy="3202707"/>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500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Schools</a:t>
            </a:r>
            <a:endParaRPr lang="en-US" dirty="0"/>
          </a:p>
        </p:txBody>
      </p:sp>
      <p:sp>
        <p:nvSpPr>
          <p:cNvPr id="3" name="Content Placeholder 2"/>
          <p:cNvSpPr>
            <a:spLocks noGrp="1"/>
          </p:cNvSpPr>
          <p:nvPr>
            <p:ph idx="1"/>
          </p:nvPr>
        </p:nvSpPr>
        <p:spPr>
          <a:xfrm>
            <a:off x="457200" y="1687248"/>
            <a:ext cx="8229600" cy="5170752"/>
          </a:xfrm>
        </p:spPr>
        <p:txBody>
          <a:bodyPr>
            <a:normAutofit fontScale="92500" lnSpcReduction="20000"/>
          </a:bodyPr>
          <a:lstStyle/>
          <a:p>
            <a:pPr marL="457200" indent="-457200">
              <a:buAutoNum type="arabicPeriod"/>
            </a:pPr>
            <a:r>
              <a:rPr lang="en-US" dirty="0" smtClean="0"/>
              <a:t>Introduce Internet safety education early.</a:t>
            </a:r>
          </a:p>
          <a:p>
            <a:pPr marL="457200" indent="-457200">
              <a:buAutoNum type="arabicPeriod"/>
            </a:pPr>
            <a:r>
              <a:rPr lang="en-US" dirty="0" smtClean="0"/>
              <a:t> Revisit and spiral skills each year from elementary through high school.</a:t>
            </a:r>
          </a:p>
          <a:p>
            <a:pPr marL="457200" indent="-457200">
              <a:buAutoNum type="arabicPeriod"/>
            </a:pPr>
            <a:r>
              <a:rPr lang="en-US" dirty="0" smtClean="0"/>
              <a:t> Select topics that are developmentally appropriate and reflect the typical risks and issues facing a particular age group. </a:t>
            </a:r>
          </a:p>
          <a:p>
            <a:pPr marL="457200" indent="-457200">
              <a:buAutoNum type="arabicPeriod"/>
            </a:pPr>
            <a:r>
              <a:rPr lang="en-US" dirty="0" smtClean="0"/>
              <a:t>Create units for developmental age groups with topics that can integrate with existing curriculum. </a:t>
            </a:r>
          </a:p>
          <a:p>
            <a:pPr marL="457200" indent="-457200">
              <a:buAutoNum type="arabicPeriod"/>
            </a:pPr>
            <a:r>
              <a:rPr lang="en-US" dirty="0" smtClean="0"/>
              <a:t>Use quality curricular materials AND current events to teach Internet Safety topics. </a:t>
            </a:r>
          </a:p>
          <a:p>
            <a:pPr marL="457200" indent="-457200">
              <a:buAutoNum type="arabicPeriod"/>
            </a:pPr>
            <a:r>
              <a:rPr lang="en-US" dirty="0" smtClean="0"/>
              <a:t> Provide students with a lot of opportunity to discuss these issues.  </a:t>
            </a:r>
          </a:p>
          <a:p>
            <a:pPr marL="457200" indent="-457200">
              <a:buAutoNum type="arabicPeriod"/>
            </a:pPr>
            <a:r>
              <a:rPr lang="en-US" dirty="0" smtClean="0"/>
              <a:t>Provide opportunities and a forum for parent education and discussion.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2057400"/>
            <a:ext cx="8229600" cy="4800599"/>
          </a:xfrm>
        </p:spPr>
        <p:txBody>
          <a:bodyPr>
            <a:normAutofit fontScale="92500" lnSpcReduction="20000"/>
          </a:bodyPr>
          <a:lstStyle/>
          <a:p>
            <a:r>
              <a:rPr lang="en-US" dirty="0" smtClean="0">
                <a:hlinkClick r:id="rId3"/>
              </a:rPr>
              <a:t>http</a:t>
            </a:r>
            <a:r>
              <a:rPr lang="en-US" dirty="0">
                <a:hlinkClick r:id="rId3"/>
              </a:rPr>
              <a:t>://education.alberta.ca/admin/supportingstudent/</a:t>
            </a:r>
            <a:r>
              <a:rPr lang="en-US" dirty="0" smtClean="0">
                <a:hlinkClick r:id="rId3"/>
              </a:rPr>
              <a:t>safeschools.aspx</a:t>
            </a:r>
            <a:endParaRPr lang="en-US" dirty="0" smtClean="0"/>
          </a:p>
          <a:p>
            <a:r>
              <a:rPr lang="en-US" dirty="0">
                <a:hlinkClick r:id="rId4"/>
              </a:rPr>
              <a:t>http://mediasmarts.ca</a:t>
            </a:r>
            <a:r>
              <a:rPr lang="en-US" dirty="0" smtClean="0">
                <a:hlinkClick r:id="rId4"/>
              </a:rPr>
              <a:t>/</a:t>
            </a:r>
            <a:endParaRPr lang="en-US" dirty="0" smtClean="0"/>
          </a:p>
          <a:p>
            <a:pPr marL="0" indent="0">
              <a:buNone/>
            </a:pPr>
            <a:r>
              <a:rPr lang="en-US" dirty="0">
                <a:hlinkClick r:id="rId5"/>
              </a:rPr>
              <a:t>http://mediasmarts.ca/sites/mediasmarts/files/pdfs/lesson-plan/</a:t>
            </a:r>
            <a:r>
              <a:rPr lang="en-US" dirty="0" smtClean="0">
                <a:hlinkClick r:id="rId5"/>
              </a:rPr>
              <a:t>Lesson_Winning_Cyber_Security_Game.pdf</a:t>
            </a:r>
            <a:endParaRPr lang="en-US" dirty="0" smtClean="0"/>
          </a:p>
          <a:p>
            <a:pPr marL="0" indent="0">
              <a:buNone/>
            </a:pPr>
            <a:r>
              <a:rPr lang="en-US" dirty="0"/>
              <a:t>http://</a:t>
            </a:r>
            <a:r>
              <a:rPr lang="en-US" dirty="0" err="1"/>
              <a:t>mediasmarts.ca</a:t>
            </a:r>
            <a:r>
              <a:rPr lang="en-US" dirty="0"/>
              <a:t>/sites/</a:t>
            </a:r>
            <a:r>
              <a:rPr lang="en-US" dirty="0" err="1"/>
              <a:t>mediasmarts</a:t>
            </a:r>
            <a:r>
              <a:rPr lang="en-US" dirty="0"/>
              <a:t>/files/</a:t>
            </a:r>
            <a:r>
              <a:rPr lang="en-US" dirty="0" err="1"/>
              <a:t>pdfs</a:t>
            </a:r>
            <a:r>
              <a:rPr lang="en-US" dirty="0"/>
              <a:t>/publication-report/summary/YCWWIII_Cyberbullying_ExecutiveSummary_2.pdf</a:t>
            </a:r>
            <a:endParaRPr lang="en-US" dirty="0" smtClean="0"/>
          </a:p>
          <a:p>
            <a:r>
              <a:rPr lang="en-US" dirty="0">
                <a:hlinkClick r:id="rId6"/>
              </a:rPr>
              <a:t>http://www.iste.org</a:t>
            </a:r>
            <a:r>
              <a:rPr lang="en-US" dirty="0" smtClean="0">
                <a:hlinkClick r:id="rId6"/>
              </a:rPr>
              <a:t>/</a:t>
            </a:r>
            <a:endParaRPr lang="en-US" dirty="0" smtClean="0"/>
          </a:p>
          <a:p>
            <a:r>
              <a:rPr lang="en-US" dirty="0">
                <a:hlinkClick r:id="rId7"/>
              </a:rPr>
              <a:t>http://www.prevnet.ca</a:t>
            </a:r>
            <a:r>
              <a:rPr lang="en-US" dirty="0" smtClean="0">
                <a:hlinkClick r:id="rId7"/>
              </a:rPr>
              <a:t>/</a:t>
            </a:r>
            <a:endParaRPr lang="en-US" dirty="0"/>
          </a:p>
          <a:p>
            <a:r>
              <a:rPr lang="en-US" dirty="0">
                <a:hlinkClick r:id="rId8"/>
              </a:rPr>
              <a:t>http://cehs15.unl.edu/cms/index.php?s=2&amp;p=</a:t>
            </a:r>
            <a:r>
              <a:rPr lang="en-US" dirty="0" smtClean="0">
                <a:hlinkClick r:id="rId8"/>
              </a:rPr>
              <a:t>124</a:t>
            </a:r>
            <a:endParaRPr lang="en-US" dirty="0" smtClean="0"/>
          </a:p>
          <a:p>
            <a:endParaRPr lang="en-US" dirty="0" smtClean="0"/>
          </a:p>
          <a:p>
            <a:endParaRPr lang="en-US" dirty="0"/>
          </a:p>
        </p:txBody>
      </p:sp>
    </p:spTree>
    <p:extLst>
      <p:ext uri="{BB962C8B-B14F-4D97-AF65-F5344CB8AC3E}">
        <p14:creationId xmlns:p14="http://schemas.microsoft.com/office/powerpoint/2010/main" val="24252902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24077" r="-2407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not about the technology…</a:t>
            </a:r>
            <a:endParaRPr lang="en-US" dirty="0"/>
          </a:p>
        </p:txBody>
      </p:sp>
      <p:sp>
        <p:nvSpPr>
          <p:cNvPr id="3" name="Content Placeholder 2"/>
          <p:cNvSpPr>
            <a:spLocks noGrp="1"/>
          </p:cNvSpPr>
          <p:nvPr>
            <p:ph idx="1"/>
          </p:nvPr>
        </p:nvSpPr>
        <p:spPr/>
        <p:txBody>
          <a:bodyPr>
            <a:normAutofit/>
          </a:bodyPr>
          <a:lstStyle/>
          <a:p>
            <a:r>
              <a:rPr lang="en-US" sz="2800" dirty="0" smtClean="0"/>
              <a:t>A key point to understanding technology and children is to keep in mind that the core issue is not about the technology.  For children and teens, technology and life online is all about connection, relationships and friends.  The technology is simply a vehicle.</a:t>
            </a:r>
          </a:p>
          <a:p>
            <a:pPr>
              <a:buNone/>
            </a:pPr>
            <a:r>
              <a:rPr lang="en-US" dirty="0" smtClean="0"/>
              <a:t>						 </a:t>
            </a:r>
            <a:r>
              <a:rPr lang="en-US" dirty="0" err="1" smtClean="0"/>
              <a:t>ChildrenOnline.org</a:t>
            </a:r>
            <a:endParaRPr lang="en-US" dirty="0" smtClean="0"/>
          </a:p>
        </p:txBody>
      </p:sp>
      <p:pic>
        <p:nvPicPr>
          <p:cNvPr id="4" name="Picture 3" descr="O7a8QifjWsO.png"/>
          <p:cNvPicPr>
            <a:picLocks noChangeAspect="1"/>
          </p:cNvPicPr>
          <p:nvPr/>
        </p:nvPicPr>
        <p:blipFill>
          <a:blip r:embed="rId3">
            <a:alphaModFix/>
          </a:blip>
          <a:stretch>
            <a:fillRect/>
          </a:stretch>
        </p:blipFill>
        <p:spPr>
          <a:xfrm>
            <a:off x="757588" y="4953302"/>
            <a:ext cx="1904698" cy="1904698"/>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Cyberbullying</a:t>
            </a:r>
            <a:endParaRPr lang="en-US" dirty="0"/>
          </a:p>
        </p:txBody>
      </p:sp>
      <p:sp>
        <p:nvSpPr>
          <p:cNvPr id="4" name="Rectangle 3"/>
          <p:cNvSpPr/>
          <p:nvPr/>
        </p:nvSpPr>
        <p:spPr>
          <a:xfrm>
            <a:off x="457200" y="2690336"/>
            <a:ext cx="8229600" cy="3970318"/>
          </a:xfrm>
          <a:prstGeom prst="rect">
            <a:avLst/>
          </a:prstGeom>
        </p:spPr>
        <p:txBody>
          <a:bodyPr wrap="square">
            <a:spAutoFit/>
          </a:bodyPr>
          <a:lstStyle/>
          <a:p>
            <a:pPr marL="266700" indent="-266700">
              <a:spcBef>
                <a:spcPct val="0"/>
              </a:spcBef>
              <a:buSzPct val="125000"/>
            </a:pPr>
            <a:r>
              <a:rPr lang="en-US" sz="2800" b="1" dirty="0" smtClean="0">
                <a:latin typeface="Verdana" pitchFamily="-112" charset="0"/>
                <a:ea typeface="ヒラギノ角ゴ Pro W6" pitchFamily="-112" charset="-128"/>
                <a:cs typeface="ヒラギノ角ゴ Pro W6" pitchFamily="-112" charset="-128"/>
                <a:sym typeface="Verdana" pitchFamily="-112" charset="0"/>
              </a:rPr>
              <a:t>What is it?</a:t>
            </a:r>
          </a:p>
          <a:p>
            <a:pPr marL="266700" indent="-266700">
              <a:spcBef>
                <a:spcPct val="0"/>
              </a:spcBef>
              <a:buSzPct val="125000"/>
            </a:pPr>
            <a:endParaRPr lang="en-US" sz="2800" b="1" dirty="0" smtClean="0">
              <a:latin typeface="Verdana" pitchFamily="-112" charset="0"/>
              <a:ea typeface="ヒラギノ角ゴ Pro W6" pitchFamily="-112" charset="-128"/>
              <a:cs typeface="ヒラギノ角ゴ Pro W6" pitchFamily="-112" charset="-128"/>
              <a:sym typeface="Verdana" pitchFamily="-112" charset="0"/>
            </a:endParaRPr>
          </a:p>
          <a:p>
            <a:pPr marL="457200" indent="-457200">
              <a:spcBef>
                <a:spcPct val="0"/>
              </a:spcBef>
              <a:buSzPct val="125000"/>
              <a:buFont typeface="Arial"/>
              <a:buChar char="•"/>
            </a:pPr>
            <a:r>
              <a:rPr lang="en-US" sz="2800" b="1" dirty="0" smtClean="0">
                <a:latin typeface="Verdana" pitchFamily="-112" charset="0"/>
                <a:ea typeface="ヒラギノ角ゴ Pro W6" pitchFamily="-112" charset="-128"/>
                <a:cs typeface="ヒラギノ角ゴ Pro W6" pitchFamily="-112" charset="-128"/>
                <a:sym typeface="Verdana" pitchFamily="-112" charset="0"/>
              </a:rPr>
              <a:t>Willful harm inflicted through electronic media</a:t>
            </a:r>
          </a:p>
          <a:p>
            <a:pPr marL="457200" indent="-457200">
              <a:spcBef>
                <a:spcPct val="0"/>
              </a:spcBef>
              <a:buSzPct val="125000"/>
              <a:buFont typeface="Arial"/>
              <a:buChar char="•"/>
            </a:pPr>
            <a:endParaRPr lang="en-US" sz="2800" b="1" dirty="0" smtClean="0">
              <a:latin typeface="Verdana" pitchFamily="-112" charset="0"/>
              <a:ea typeface="ヒラギノ角ゴ Pro W6" pitchFamily="-112" charset="-128"/>
              <a:cs typeface="ヒラギノ角ゴ Pro W6" pitchFamily="-112" charset="-128"/>
              <a:sym typeface="Verdana" pitchFamily="-112" charset="0"/>
            </a:endParaRPr>
          </a:p>
          <a:p>
            <a:pPr marL="457200" indent="-457200">
              <a:spcBef>
                <a:spcPct val="0"/>
              </a:spcBef>
              <a:buSzPct val="125000"/>
              <a:buFont typeface="Arial"/>
              <a:buChar char="•"/>
            </a:pPr>
            <a:r>
              <a:rPr lang="en-US" sz="2800" b="1" dirty="0" smtClean="0">
                <a:latin typeface="Verdana" pitchFamily="-112" charset="0"/>
                <a:ea typeface="ヒラギノ角ゴ Pro W6" pitchFamily="-112" charset="-128"/>
                <a:cs typeface="ヒラギノ角ゴ Pro W6" pitchFamily="-112" charset="-128"/>
                <a:sym typeface="Verdana" pitchFamily="-112" charset="0"/>
              </a:rPr>
              <a:t>Use of electronic devices to threaten, harass, embarrass, socially, exclude, or damage reputations and friendships</a:t>
            </a:r>
            <a:endParaRPr lang="en-US" sz="2800" b="1" dirty="0">
              <a:latin typeface="Verdana" pitchFamily="-112" charset="0"/>
              <a:ea typeface="ヒラギノ角ゴ Pro W6" pitchFamily="-112" charset="-128"/>
              <a:cs typeface="ヒラギノ角ゴ Pro W6" pitchFamily="-112" charset="-128"/>
              <a:sym typeface="Verdana" pitchFamily="-112" charset="0"/>
            </a:endParaRPr>
          </a:p>
        </p:txBody>
      </p:sp>
      <p:sp>
        <p:nvSpPr>
          <p:cNvPr id="9" name="TextBox 8"/>
          <p:cNvSpPr txBox="1"/>
          <p:nvPr/>
        </p:nvSpPr>
        <p:spPr>
          <a:xfrm>
            <a:off x="7619501" y="6133268"/>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2690" y="1644879"/>
            <a:ext cx="3981309" cy="1957198"/>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Research 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Bullying perpetration rates range from 4-18 %</a:t>
            </a:r>
          </a:p>
          <a:p>
            <a:r>
              <a:rPr lang="en-US" dirty="0" smtClean="0"/>
              <a:t>Victimization rates are considerably higher at 7-35%</a:t>
            </a:r>
          </a:p>
          <a:p>
            <a:r>
              <a:rPr lang="en-US" dirty="0" err="1" smtClean="0"/>
              <a:t>Cyberbullying</a:t>
            </a:r>
            <a:r>
              <a:rPr lang="en-US" dirty="0" smtClean="0"/>
              <a:t> tends to be low in grade 5, peak in grade 8, and decline by grade 11</a:t>
            </a:r>
          </a:p>
          <a:p>
            <a:r>
              <a:rPr lang="en-US" dirty="0" smtClean="0"/>
              <a:t>Over 50% of youth who are </a:t>
            </a:r>
            <a:r>
              <a:rPr lang="en-US" dirty="0" err="1" smtClean="0"/>
              <a:t>cyberbullied</a:t>
            </a:r>
            <a:r>
              <a:rPr lang="en-US" dirty="0" smtClean="0"/>
              <a:t> don’t inform any </a:t>
            </a:r>
            <a:r>
              <a:rPr lang="en-US" dirty="0" err="1" smtClean="0"/>
              <a:t>adulst</a:t>
            </a:r>
            <a:r>
              <a:rPr lang="en-US" dirty="0" smtClean="0"/>
              <a:t> about the incidents</a:t>
            </a:r>
          </a:p>
          <a:p>
            <a:r>
              <a:rPr lang="en-US" dirty="0" smtClean="0"/>
              <a:t>Less than 35% of students would inform adults if/when they </a:t>
            </a:r>
            <a:r>
              <a:rPr lang="en-US" dirty="0" err="1" smtClean="0"/>
              <a:t>knoew</a:t>
            </a:r>
            <a:r>
              <a:rPr lang="en-US" dirty="0" smtClean="0"/>
              <a:t> about someone else being </a:t>
            </a:r>
            <a:r>
              <a:rPr lang="en-US" dirty="0" err="1" smtClean="0"/>
              <a:t>cyberbullied</a:t>
            </a:r>
            <a:endParaRPr lang="en-US" dirty="0"/>
          </a:p>
        </p:txBody>
      </p:sp>
    </p:spTree>
    <p:extLst>
      <p:ext uri="{BB962C8B-B14F-4D97-AF65-F5344CB8AC3E}">
        <p14:creationId xmlns:p14="http://schemas.microsoft.com/office/powerpoint/2010/main" val="33471351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57401"/>
            <a:ext cx="8686800" cy="3962400"/>
          </a:xfrm>
        </p:spPr>
        <p:txBody>
          <a:bodyPr>
            <a:normAutofit/>
          </a:bodyPr>
          <a:lstStyle/>
          <a:p>
            <a:pPr algn="ctr">
              <a:buNone/>
            </a:pPr>
            <a:r>
              <a:rPr lang="en-US" sz="4800" dirty="0" smtClean="0"/>
              <a:t>How vulnerable are you to </a:t>
            </a:r>
            <a:r>
              <a:rPr lang="en-US" sz="4800" dirty="0" err="1" smtClean="0"/>
              <a:t>cyberbullying</a:t>
            </a:r>
            <a:r>
              <a:rPr lang="en-US" sz="4800" dirty="0" smtClean="0"/>
              <a:t> and cybercrime?</a:t>
            </a:r>
          </a:p>
          <a:p>
            <a:pPr algn="ctr">
              <a:buNone/>
            </a:pPr>
            <a:endParaRPr lang="en-US" sz="4800" dirty="0"/>
          </a:p>
        </p:txBody>
      </p:sp>
      <p:pic>
        <p:nvPicPr>
          <p:cNvPr id="4" name="Picture 3" descr="MM900282993.GIF"/>
          <p:cNvPicPr>
            <a:picLocks noChangeAspect="1"/>
          </p:cNvPicPr>
          <p:nvPr/>
        </p:nvPicPr>
        <p:blipFill>
          <a:blip r:embed="rId3"/>
          <a:stretch>
            <a:fillRect/>
          </a:stretch>
        </p:blipFill>
        <p:spPr>
          <a:xfrm>
            <a:off x="5578502" y="3766050"/>
            <a:ext cx="2710424" cy="2710424"/>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Footprints</a:t>
            </a:r>
            <a:endParaRPr lang="en-US" dirty="0"/>
          </a:p>
        </p:txBody>
      </p:sp>
      <p:sp>
        <p:nvSpPr>
          <p:cNvPr id="3" name="Content Placeholder 2"/>
          <p:cNvSpPr>
            <a:spLocks noGrp="1"/>
          </p:cNvSpPr>
          <p:nvPr>
            <p:ph idx="1"/>
          </p:nvPr>
        </p:nvSpPr>
        <p:spPr>
          <a:xfrm>
            <a:off x="457200" y="2057401"/>
            <a:ext cx="8229600" cy="3962400"/>
          </a:xfrm>
        </p:spPr>
        <p:txBody>
          <a:bodyPr>
            <a:normAutofit fontScale="92500" lnSpcReduction="20000"/>
          </a:bodyPr>
          <a:lstStyle/>
          <a:p>
            <a:endParaRPr lang="en-US" sz="3200" dirty="0" smtClean="0"/>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Personal information of yourself, friends and family</a:t>
            </a: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Sharing passwords</a:t>
            </a:r>
            <a:endParaRPr lang="en-US" sz="3200" dirty="0" smtClean="0">
              <a:latin typeface="Arial" pitchFamily="-112" charset="0"/>
              <a:sym typeface="Arial" pitchFamily="-112" charset="0"/>
            </a:endParaRP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Connections with people you don’t know</a:t>
            </a:r>
            <a:endParaRPr lang="en-US" sz="3200" dirty="0" smtClean="0">
              <a:latin typeface="Arial" pitchFamily="-112" charset="0"/>
              <a:sym typeface="Arial" pitchFamily="-112" charset="0"/>
            </a:endParaRP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Plans and vacancies</a:t>
            </a: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Quizzes, prizes, samples and products</a:t>
            </a: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Peer-to-peer software </a:t>
            </a: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Online gaming disclosure</a:t>
            </a:r>
            <a:endParaRPr lang="en-US" sz="3200" dirty="0" smtClean="0">
              <a:latin typeface="Arial" pitchFamily="-112" charset="0"/>
              <a:sym typeface="Arial" pitchFamily="-112" charset="0"/>
            </a:endParaRPr>
          </a:p>
          <a:p>
            <a:pPr marL="266700" indent="-266700">
              <a:spcBef>
                <a:spcPct val="0"/>
              </a:spcBef>
              <a:buSzPct val="125000"/>
            </a:pPr>
            <a:r>
              <a:rPr lang="en-US" sz="3200" dirty="0" smtClean="0">
                <a:latin typeface="Arial" pitchFamily="-112" charset="0"/>
                <a:ea typeface="Arial" pitchFamily="-112" charset="0"/>
                <a:cs typeface="Arial" pitchFamily="-112" charset="0"/>
                <a:sym typeface="Arial" pitchFamily="-112" charset="0"/>
              </a:rPr>
              <a:t>Images and video </a:t>
            </a:r>
          </a:p>
          <a:p>
            <a:endParaRPr lang="en-US" dirty="0"/>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Talk (2006-2008)</a:t>
            </a:r>
            <a:endParaRPr lang="en-US" dirty="0"/>
          </a:p>
        </p:txBody>
      </p:sp>
      <p:sp>
        <p:nvSpPr>
          <p:cNvPr id="3" name="Content Placeholder 2"/>
          <p:cNvSpPr>
            <a:spLocks noGrp="1"/>
          </p:cNvSpPr>
          <p:nvPr>
            <p:ph idx="1"/>
          </p:nvPr>
        </p:nvSpPr>
        <p:spPr/>
        <p:txBody>
          <a:bodyPr>
            <a:normAutofit lnSpcReduction="10000"/>
          </a:bodyPr>
          <a:lstStyle/>
          <a:p>
            <a:pPr>
              <a:buFont typeface="Gill Sans" charset="0"/>
              <a:buChar char="•"/>
              <a:defRPr/>
            </a:pPr>
            <a:r>
              <a:rPr lang="en-US" dirty="0" smtClean="0">
                <a:sym typeface="Gill Sans" charset="0"/>
              </a:rPr>
              <a:t>676 </a:t>
            </a:r>
            <a:r>
              <a:rPr lang="en-US" dirty="0" err="1" smtClean="0">
                <a:sym typeface="Gill Sans" charset="0"/>
              </a:rPr>
              <a:t>cyberbullying</a:t>
            </a:r>
            <a:r>
              <a:rPr lang="en-US" dirty="0" smtClean="0">
                <a:sym typeface="Gill Sans" charset="0"/>
              </a:rPr>
              <a:t> comments</a:t>
            </a:r>
          </a:p>
          <a:p>
            <a:pPr>
              <a:buFont typeface="Gill Sans" charset="0"/>
              <a:buChar char="•"/>
              <a:defRPr/>
            </a:pPr>
            <a:r>
              <a:rPr lang="en-US" sz="3200" dirty="0" smtClean="0">
                <a:sym typeface="Gill Sans" charset="0"/>
              </a:rPr>
              <a:t>“Describe a situation you know about in which someone was the bully or bullied online and what happened as a result.”</a:t>
            </a:r>
          </a:p>
          <a:p>
            <a:pPr marL="0" indent="0">
              <a:buNone/>
            </a:pPr>
            <a:endParaRPr lang="en-US" dirty="0" smtClean="0"/>
          </a:p>
          <a:p>
            <a:pPr marL="0" indent="0">
              <a:buNone/>
            </a:pPr>
            <a:endParaRPr lang="en-US" dirty="0"/>
          </a:p>
          <a:p>
            <a:pPr marL="0" indent="0">
              <a:buNone/>
            </a:pPr>
            <a:r>
              <a:rPr lang="en-US" dirty="0" smtClean="0"/>
              <a:t>(http</a:t>
            </a:r>
            <a:r>
              <a:rPr lang="en-US" dirty="0"/>
              <a:t>://</a:t>
            </a:r>
            <a:r>
              <a:rPr lang="en-US" dirty="0" err="1"/>
              <a:t>cybertalk.ca</a:t>
            </a:r>
            <a:r>
              <a:rPr lang="en-US" dirty="0" smtClean="0"/>
              <a:t>/)</a:t>
            </a:r>
            <a:endParaRPr lang="en-US" dirty="0"/>
          </a:p>
        </p:txBody>
      </p:sp>
      <p:pic>
        <p:nvPicPr>
          <p:cNvPr id="4" name="Picture 5"/>
          <p:cNvPicPr>
            <a:picLocks noChangeAspect="1" noChangeArrowheads="1"/>
          </p:cNvPicPr>
          <p:nvPr/>
        </p:nvPicPr>
        <p:blipFill>
          <a:blip r:embed="rId3"/>
          <a:srcRect/>
          <a:stretch>
            <a:fillRect/>
          </a:stretch>
        </p:blipFill>
        <p:spPr bwMode="auto">
          <a:xfrm>
            <a:off x="6273800" y="4467225"/>
            <a:ext cx="2413000" cy="2390775"/>
          </a:xfrm>
          <a:prstGeom prst="rect">
            <a:avLst/>
          </a:prstGeom>
          <a:noFill/>
          <a:ln w="25400">
            <a:noFill/>
            <a:miter lim="800000"/>
            <a:headEnd/>
            <a:tailEnd/>
          </a:ln>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a:t>
            </a:r>
            <a:r>
              <a:rPr lang="en-US" dirty="0" err="1" smtClean="0"/>
              <a:t>Cyberbullying</a:t>
            </a:r>
            <a:endParaRPr lang="en-US" dirty="0"/>
          </a:p>
        </p:txBody>
      </p:sp>
      <p:sp>
        <p:nvSpPr>
          <p:cNvPr id="3" name="Content Placeholder 2"/>
          <p:cNvSpPr>
            <a:spLocks noGrp="1"/>
          </p:cNvSpPr>
          <p:nvPr>
            <p:ph idx="1"/>
          </p:nvPr>
        </p:nvSpPr>
        <p:spPr/>
        <p:txBody>
          <a:bodyPr>
            <a:normAutofit lnSpcReduction="10000"/>
          </a:bodyPr>
          <a:lstStyle/>
          <a:p>
            <a:pPr marL="266700" indent="-266700">
              <a:spcBef>
                <a:spcPct val="0"/>
              </a:spcBef>
              <a:buSzPct val="125000"/>
              <a:buNone/>
            </a:pPr>
            <a:r>
              <a:rPr lang="en-US" sz="3200" dirty="0" smtClean="0">
                <a:latin typeface="Arial" pitchFamily="-112" charset="0"/>
                <a:sym typeface="Arial" pitchFamily="-112" charset="0"/>
              </a:rPr>
              <a:t>Harassment</a:t>
            </a:r>
          </a:p>
          <a:p>
            <a:pPr marL="266700" indent="-266700">
              <a:spcBef>
                <a:spcPct val="0"/>
              </a:spcBef>
              <a:buSzPct val="125000"/>
              <a:buNone/>
            </a:pPr>
            <a:r>
              <a:rPr lang="en-US" sz="3200" dirty="0" smtClean="0">
                <a:latin typeface="Arial" pitchFamily="-112" charset="0"/>
                <a:sym typeface="Arial" pitchFamily="-112" charset="0"/>
              </a:rPr>
              <a:t>Denigration</a:t>
            </a:r>
          </a:p>
          <a:p>
            <a:pPr marL="266700" indent="-266700">
              <a:spcBef>
                <a:spcPct val="0"/>
              </a:spcBef>
              <a:buSzPct val="125000"/>
              <a:buNone/>
            </a:pPr>
            <a:r>
              <a:rPr lang="en-US" sz="3200" dirty="0" smtClean="0">
                <a:latin typeface="Arial" pitchFamily="-112" charset="0"/>
                <a:sym typeface="Arial" pitchFamily="-112" charset="0"/>
              </a:rPr>
              <a:t>Impersonation and Pretending</a:t>
            </a:r>
          </a:p>
          <a:p>
            <a:pPr marL="266700" indent="-266700">
              <a:spcBef>
                <a:spcPct val="0"/>
              </a:spcBef>
              <a:buSzPct val="125000"/>
              <a:buNone/>
            </a:pPr>
            <a:r>
              <a:rPr lang="en-US" sz="3200" dirty="0" smtClean="0">
                <a:latin typeface="Arial" pitchFamily="-112" charset="0"/>
                <a:sym typeface="Arial" pitchFamily="-112" charset="0"/>
              </a:rPr>
              <a:t>Outing or Trickery</a:t>
            </a:r>
          </a:p>
          <a:p>
            <a:pPr marL="266700" indent="-266700">
              <a:spcBef>
                <a:spcPct val="0"/>
              </a:spcBef>
              <a:buSzPct val="125000"/>
              <a:buNone/>
            </a:pPr>
            <a:r>
              <a:rPr lang="en-US" sz="3200" dirty="0" smtClean="0">
                <a:latin typeface="Arial" pitchFamily="-112" charset="0"/>
                <a:sym typeface="Arial" pitchFamily="-112" charset="0"/>
              </a:rPr>
              <a:t>Exclusion</a:t>
            </a:r>
          </a:p>
          <a:p>
            <a:pPr marL="266700" indent="-266700">
              <a:spcBef>
                <a:spcPct val="0"/>
              </a:spcBef>
              <a:buSzPct val="125000"/>
              <a:buNone/>
            </a:pPr>
            <a:r>
              <a:rPr lang="en-US" sz="3200" dirty="0" smtClean="0">
                <a:latin typeface="Arial" pitchFamily="-112" charset="0"/>
                <a:sym typeface="Arial" pitchFamily="-112" charset="0"/>
              </a:rPr>
              <a:t>Threats and Violence</a:t>
            </a:r>
          </a:p>
          <a:p>
            <a:pPr marL="266700" indent="-266700">
              <a:spcBef>
                <a:spcPct val="0"/>
              </a:spcBef>
              <a:buSzPct val="125000"/>
              <a:buNone/>
            </a:pPr>
            <a:r>
              <a:rPr lang="en-US" sz="3200" dirty="0" err="1" smtClean="0">
                <a:latin typeface="Arial" pitchFamily="-112" charset="0"/>
                <a:sym typeface="Arial" pitchFamily="-112" charset="0"/>
              </a:rPr>
              <a:t>Cyberstalking</a:t>
            </a:r>
            <a:endParaRPr lang="en-US" sz="3200" dirty="0" smtClean="0">
              <a:latin typeface="Arial" pitchFamily="-112" charset="0"/>
              <a:sym typeface="Arial" pitchFamily="-112" charset="0"/>
            </a:endParaRPr>
          </a:p>
          <a:p>
            <a:pPr marL="266700" indent="-266700">
              <a:spcBef>
                <a:spcPct val="0"/>
              </a:spcBef>
              <a:buSzPct val="125000"/>
              <a:buNone/>
            </a:pPr>
            <a:r>
              <a:rPr lang="en-US" sz="3200" dirty="0" err="1" smtClean="0">
                <a:latin typeface="Arial" pitchFamily="-112" charset="0"/>
                <a:sym typeface="Arial" pitchFamily="-112" charset="0"/>
              </a:rPr>
              <a:t>Frenemies</a:t>
            </a:r>
            <a:endParaRPr lang="en-US" sz="3200" dirty="0" smtClean="0">
              <a:latin typeface="Arial" pitchFamily="-112" charset="0"/>
              <a:sym typeface="Arial" pitchFamily="-112" charset="0"/>
            </a:endParaRPr>
          </a:p>
          <a:p>
            <a:pPr>
              <a:buFont typeface="Gill Sans" charset="0"/>
              <a:buChar char="•"/>
              <a:defRPr/>
            </a:pPr>
            <a:endParaRPr lang="en-US" dirty="0" smtClean="0">
              <a:sym typeface="Gill Sans" charset="0"/>
            </a:endParaRPr>
          </a:p>
          <a:p>
            <a:pPr marL="266700" indent="-266700">
              <a:spcBef>
                <a:spcPct val="0"/>
              </a:spcBef>
              <a:buSzPct val="125000"/>
              <a:buNone/>
            </a:pPr>
            <a:endParaRPr lang="en-US" dirty="0" smtClean="0">
              <a:latin typeface="Arial" pitchFamily="-112" charset="0"/>
              <a:sym typeface="Arial" pitchFamily="-112" charset="0"/>
            </a:endParaRPr>
          </a:p>
          <a:p>
            <a:pPr marL="266700" indent="-266700">
              <a:spcBef>
                <a:spcPct val="0"/>
              </a:spcBef>
              <a:buSzPct val="125000"/>
              <a:buNone/>
            </a:pPr>
            <a:endParaRPr lang="en-US" dirty="0" smtClean="0">
              <a:latin typeface="Arial" pitchFamily="-112" charset="0"/>
              <a:sym typeface="Arial" pitchFamily="-112" charset="0"/>
            </a:endParaRPr>
          </a:p>
          <a:p>
            <a:pPr marL="266700" indent="-266700">
              <a:spcBef>
                <a:spcPct val="0"/>
              </a:spcBef>
              <a:buSzPct val="125000"/>
              <a:buNone/>
            </a:pPr>
            <a:endParaRPr lang="en-US" dirty="0" smtClean="0">
              <a:latin typeface="Arial" pitchFamily="-112" charset="0"/>
              <a:sym typeface="Arial" pitchFamily="-112" charset="0"/>
            </a:endParaRPr>
          </a:p>
          <a:p>
            <a:endParaRPr lang="en-US" dirty="0"/>
          </a:p>
        </p:txBody>
      </p:sp>
      <p:pic>
        <p:nvPicPr>
          <p:cNvPr id="4" name="Picture 3" descr="MC900440647.WMF"/>
          <p:cNvPicPr>
            <a:picLocks noChangeAspect="1"/>
          </p:cNvPicPr>
          <p:nvPr/>
        </p:nvPicPr>
        <p:blipFill>
          <a:blip r:embed="rId3"/>
          <a:stretch>
            <a:fillRect/>
          </a:stretch>
        </p:blipFill>
        <p:spPr>
          <a:xfrm>
            <a:off x="5602023" y="3488015"/>
            <a:ext cx="2685389" cy="2741335"/>
          </a:xfrm>
          <a:prstGeom prst="rect">
            <a:avLst/>
          </a:prstGeom>
        </p:spPr>
      </p:pic>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Custom 19">
      <a:dk1>
        <a:sysClr val="windowText" lastClr="000000"/>
      </a:dk1>
      <a:lt1>
        <a:srgbClr val="030303"/>
      </a:lt1>
      <a:dk2>
        <a:srgbClr val="0064E2"/>
      </a:dk2>
      <a:lt2>
        <a:srgbClr val="B5D2F5"/>
      </a:lt2>
      <a:accent1>
        <a:srgbClr val="FF0F21"/>
      </a:accent1>
      <a:accent2>
        <a:srgbClr val="11D229"/>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542</TotalTime>
  <Words>1062</Words>
  <Application>Microsoft Macintosh PowerPoint</Application>
  <PresentationFormat>On-screen Show (4:3)</PresentationFormat>
  <Paragraphs>172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Focus</vt:lpstr>
      <vt:lpstr>Teaching in the 21st Century:  CYBER-BULLYING</vt:lpstr>
      <vt:lpstr>Cyberbullying</vt:lpstr>
      <vt:lpstr>It’s not about the technology…</vt:lpstr>
      <vt:lpstr>Cyberbullying</vt:lpstr>
      <vt:lpstr>Key Research Findings</vt:lpstr>
      <vt:lpstr>PowerPoint Presentation</vt:lpstr>
      <vt:lpstr>Digital Footprints</vt:lpstr>
      <vt:lpstr>Cyber Talk (2006-2008)</vt:lpstr>
      <vt:lpstr>Forms of Cyberbullying</vt:lpstr>
      <vt:lpstr>Cyberbullying</vt:lpstr>
      <vt:lpstr>Online Social Norms (cyberbully.org)</vt:lpstr>
      <vt:lpstr>PowerPoint Presentation</vt:lpstr>
      <vt:lpstr>Cell phones</vt:lpstr>
      <vt:lpstr>Who are the cyberbullies?</vt:lpstr>
      <vt:lpstr>The Importance of Teacher Response to Cyberbullying</vt:lpstr>
      <vt:lpstr>Teacher education</vt:lpstr>
      <vt:lpstr>The Role of Adults in Positive Intervention</vt:lpstr>
      <vt:lpstr>Recognizing the Problem</vt:lpstr>
      <vt:lpstr>How?</vt:lpstr>
      <vt:lpstr>ICT Outcomes and 9 Pillars of Understanding</vt:lpstr>
      <vt:lpstr>PowerPoint Presentation</vt:lpstr>
      <vt:lpstr>Who can help?</vt:lpstr>
      <vt:lpstr>Techno Brain</vt:lpstr>
      <vt:lpstr>What to do?</vt:lpstr>
      <vt:lpstr>Best Practices for Schools</vt:lpstr>
      <vt:lpstr>Resources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Citizenship</dc:title>
  <dc:creator>Faculty of Education</dc:creator>
  <cp:lastModifiedBy>User</cp:lastModifiedBy>
  <cp:revision>29</cp:revision>
  <cp:lastPrinted>2014-10-05T21:02:19Z</cp:lastPrinted>
  <dcterms:created xsi:type="dcterms:W3CDTF">2010-10-06T20:21:10Z</dcterms:created>
  <dcterms:modified xsi:type="dcterms:W3CDTF">2014-10-05T22:37:16Z</dcterms:modified>
</cp:coreProperties>
</file>